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742" r:id="rId2"/>
    <p:sldMasterId id="2147483755" r:id="rId3"/>
  </p:sldMasterIdLst>
  <p:notesMasterIdLst>
    <p:notesMasterId r:id="rId56"/>
  </p:notesMasterIdLst>
  <p:sldIdLst>
    <p:sldId id="329" r:id="rId4"/>
    <p:sldId id="266" r:id="rId5"/>
    <p:sldId id="271" r:id="rId6"/>
    <p:sldId id="270" r:id="rId7"/>
    <p:sldId id="269" r:id="rId8"/>
    <p:sldId id="272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4" r:id="rId31"/>
    <p:sldId id="355" r:id="rId32"/>
    <p:sldId id="37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76" r:id="rId43"/>
    <p:sldId id="365" r:id="rId44"/>
    <p:sldId id="366" r:id="rId45"/>
    <p:sldId id="367" r:id="rId46"/>
    <p:sldId id="368" r:id="rId47"/>
    <p:sldId id="370" r:id="rId48"/>
    <p:sldId id="371" r:id="rId49"/>
    <p:sldId id="373" r:id="rId50"/>
    <p:sldId id="372" r:id="rId51"/>
    <p:sldId id="374" r:id="rId52"/>
    <p:sldId id="291" r:id="rId53"/>
    <p:sldId id="292" r:id="rId54"/>
    <p:sldId id="319" r:id="rId5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11163" indent="4603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823913" indent="904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236663" indent="13493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649413" indent="179388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60000"/>
    <a:srgbClr val="FF0000"/>
    <a:srgbClr val="3366CC"/>
    <a:srgbClr val="336699"/>
    <a:srgbClr val="006699"/>
    <a:srgbClr val="33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0931" autoAdjust="0"/>
  </p:normalViewPr>
  <p:slideViewPr>
    <p:cSldViewPr snapToObjects="1">
      <p:cViewPr varScale="1">
        <p:scale>
          <a:sx n="80" d="100"/>
          <a:sy n="80" d="100"/>
        </p:scale>
        <p:origin x="-143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8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DAC7325D-9C12-4D62-BC1C-A3776C264618}" type="datetimeFigureOut">
              <a:rPr lang="en-US"/>
              <a:pPr>
                <a:defRPr/>
              </a:pPr>
              <a:t>9/4/2023</a:t>
            </a:fld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11051D3-B2CE-4FDB-85F6-BB3998465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648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11163" indent="4603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823913" indent="9048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236663" indent="13493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649413" indent="17938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75225BE-2151-473D-9C64-3DB6EA7EFFF9}" type="slidenum">
              <a:rPr lang="en-US" sz="1200" smtClean="0"/>
              <a:pPr/>
              <a:t>1</a:t>
            </a:fld>
            <a:endParaRPr lang="en-US" sz="120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1051D3-B2CE-4FDB-85F6-BB3998465C41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207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9D5A86F-F575-42D2-9B7D-71968A8F5987}" type="slidenum">
              <a:rPr lang="en-US" altLang="en-US" sz="1200" smtClean="0"/>
              <a:pPr/>
              <a:t>16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8175" y="3860800"/>
            <a:ext cx="5327650" cy="750888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4581525"/>
            <a:ext cx="5327650" cy="503238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268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128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476250"/>
            <a:ext cx="2070100" cy="5688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476250"/>
            <a:ext cx="6057900" cy="5688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92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D50B-1DAE-4E5E-A198-B976C45FF443}" type="datetimeFigureOut">
              <a:rPr lang="en-US"/>
              <a:pPr>
                <a:defRPr/>
              </a:pPr>
              <a:t>9/4/2023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0A15E-21A0-4B88-8900-92DA314D9B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816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FAC3E-EDB2-4C9A-9E99-4C13CEA49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800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1D552-7ABF-4E0F-9864-EAA670EAA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647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183E9-6459-4B92-9DD0-E017ED4B9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814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8175" y="1600200"/>
            <a:ext cx="33131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73688" y="1600200"/>
            <a:ext cx="33131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ED885-B4AF-405A-ABBA-C065F2A49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434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ADE03-7B0C-4173-9D31-B42B1AE66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214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E7DAC-C662-4CE9-A5C9-CFFA404080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37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E5B30-E8FE-4471-8255-B3E264433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8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2182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F26B-153A-42FE-B234-AC0D58FE6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108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3AF7A-FA65-49AC-AC05-E27DE7DE4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71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920F0-AE9F-4A6C-B337-54F153456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5519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2938" y="274638"/>
            <a:ext cx="169386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8175" y="274638"/>
            <a:ext cx="49323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EAA2A-6A01-4236-B353-A1503BCCA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2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209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989138"/>
            <a:ext cx="4027487" cy="4175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9138"/>
            <a:ext cx="4027488" cy="4175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68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79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43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569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621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403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2025" y="138113"/>
            <a:ext cx="7826375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5075" y="1584325"/>
            <a:ext cx="7551738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707188"/>
            <a:ext cx="1905000" cy="1651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defTabSz="915001" eaLnBrk="1" hangingPunct="1">
              <a:defRPr sz="11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92900"/>
            <a:ext cx="2895600" cy="1651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 defTabSz="915001" eaLnBrk="1" hangingPunct="1">
              <a:defRPr sz="110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92900"/>
            <a:ext cx="1905000" cy="1651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>
              <a:defRPr/>
            </a:pPr>
            <a:fld id="{F003B7A4-4D80-4B33-886B-F99E0E9CFC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5pPr>
      <a:lvl6pPr marL="412394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6pPr>
      <a:lvl7pPr marL="824789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7pPr>
      <a:lvl8pPr marL="1237183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8pPr>
      <a:lvl9pPr marL="1649578" algn="l" defTabSz="915001" rtl="0" fontAlgn="base">
        <a:spcBef>
          <a:spcPct val="0"/>
        </a:spcBef>
        <a:spcAft>
          <a:spcPct val="0"/>
        </a:spcAft>
        <a:defRPr sz="3400">
          <a:solidFill>
            <a:srgbClr val="FFFFFF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FFFFFF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FFFFFF"/>
          </a:solidFill>
          <a:latin typeface="Arial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FFFFFF"/>
          </a:solidFill>
          <a:latin typeface="Arial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rgbClr val="FFFFFF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Arial" charset="0"/>
        </a:defRPr>
      </a:lvl5pPr>
      <a:lvl6pPr marL="2470071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6pPr>
      <a:lvl7pPr marL="2882465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7pPr>
      <a:lvl8pPr marL="3294860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8pPr>
      <a:lvl9pPr marL="3707254" indent="-229108" algn="l" defTabSz="915001" rtl="0" fontAlgn="base">
        <a:spcBef>
          <a:spcPct val="20000"/>
        </a:spcBef>
        <a:spcAft>
          <a:spcPct val="0"/>
        </a:spcAft>
        <a:buChar char="»"/>
        <a:defRPr>
          <a:solidFill>
            <a:srgbClr val="FFFFF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76250"/>
            <a:ext cx="60483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89138"/>
            <a:ext cx="820737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1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1050" y="274638"/>
            <a:ext cx="6635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600200"/>
            <a:ext cx="67786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  <p:sp>
        <p:nvSpPr>
          <p:cNvPr id="361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1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1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2EEB28C-2A3E-4D30-BE4C-7B16C4437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google.rs/imgres?imgurl=http://www.medgadget.com/archives/img/crohn.jpg&amp;imgrefurl=http://medgadget.com/archives/2006/02/&amp;usg=__20B5cgc9L5Dkrx1Qnx0jM8eacxo=&amp;h=491&amp;w=500&amp;sz=19&amp;hl=sr&amp;start=2&amp;um=1&amp;tbnid=Tw_GAMxvS5kP-M:&amp;tbnh=128&amp;tbnw=130&amp;prev=/images?q=crohn's+disease&amp;ndsp=18&amp;hl=sr&amp;rlz=1W1GGLL_sr&amp;sa=N&amp;um=1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www.perpetuum-lab.com.hr/w/images/5/53/Meckelov_diverticulum.png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upload.wikimedia.org/wikipedia/commons/c/cd/Burril_Crohn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5302250"/>
            <a:ext cx="6019800" cy="504825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Surgery of the Small Intestine</a:t>
            </a:r>
            <a:endParaRPr lang="en-US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5949950"/>
            <a:ext cx="5305425" cy="5048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Assistant Professor </a:t>
            </a:r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Bojan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Stojanović</a:t>
            </a:r>
            <a:endParaRPr lang="uk-UA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6148" name="TextBox 1"/>
          <p:cNvSpPr txBox="1">
            <a:spLocks noChangeArrowheads="1"/>
          </p:cNvSpPr>
          <p:nvPr/>
        </p:nvSpPr>
        <p:spPr bwMode="auto">
          <a:xfrm>
            <a:off x="6418263" y="1490663"/>
            <a:ext cx="2627642" cy="4616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sr-Cyrl-RS" b="1" dirty="0" smtClean="0">
                <a:latin typeface="Palatino Linotype" pitchFamily="18" charset="0"/>
              </a:rPr>
              <a:t>ФМН     УКЦ КГ</a:t>
            </a:r>
            <a:endParaRPr lang="sr-Cyrl-RS" b="1" dirty="0">
              <a:latin typeface="Palatino Linotype" pitchFamily="18" charset="0"/>
            </a:endParaRPr>
          </a:p>
        </p:txBody>
      </p:sp>
      <p:pic>
        <p:nvPicPr>
          <p:cNvPr id="6149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25" y="1981200"/>
            <a:ext cx="1371600" cy="1028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2020888"/>
            <a:ext cx="1096963" cy="9604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-9526" y="990600"/>
            <a:ext cx="5419725" cy="6096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b="1" dirty="0">
                <a:solidFill>
                  <a:schemeClr val="tx1"/>
                </a:solidFill>
                <a:latin typeface="Palatino Linotype" pitchFamily="18" charset="0"/>
              </a:rPr>
              <a:t> Pathological Changes in </a:t>
            </a:r>
            <a:r>
              <a:rPr lang="en-US" sz="2400" b="1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sz="2400" b="1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400" b="1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23825" y="1746250"/>
            <a:ext cx="5143500" cy="4572000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Affected Areas: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Both small and large intestine: 40-50%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Only small intestine: 30%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Isolated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anorectal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form: 5-10%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Inflammatory Depth: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Affects all layers of the intestinal wall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Mucosa: Edematous with mononuclear infiltration</a:t>
            </a:r>
          </a:p>
          <a:p>
            <a:pPr lvl="1"/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Submucosa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: Swollen with lymph tissue hyperplasia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Characteristic Feature: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Non-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caseating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granulomas (70%)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Present during active disease &amp; remission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Found in mucosa &amp; regional lymph nodes</a:t>
            </a:r>
          </a:p>
          <a:p>
            <a:pPr eaLnBrk="1" hangingPunct="1">
              <a:buFontTx/>
              <a:buNone/>
            </a:pPr>
            <a:endParaRPr lang="sr-Latn-C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r>
              <a:rPr lang="sr-Latn-CS" sz="140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sr-Cyrl-RS" sz="140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endParaRPr lang="en-US" sz="1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819275"/>
            <a:ext cx="4103687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25" y="4267200"/>
            <a:ext cx="36576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152400" y="1968500"/>
            <a:ext cx="5551488" cy="4175125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Mucosal Changes: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Initial: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Aphthous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ulcers, 3mm diameter surrounded by erythema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Progression: Ulcers merge into star-shaped ulcerations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Advanced: Cobblestone appearance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As Disease Advances: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Transmural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inflammation leading to:</a:t>
            </a:r>
          </a:p>
          <a:p>
            <a:pPr lvl="2"/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Serosal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involvement → adhesions to adjacent organs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Fibrosis and stricture formation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Intra-abdominal abscesses, fistulas, and bowel perforation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Nature of Inflammation: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Discontinuous (skip lesions)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-9526" y="990600"/>
            <a:ext cx="5495925" cy="6096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b="1" dirty="0">
                <a:solidFill>
                  <a:schemeClr val="tx1"/>
                </a:solidFill>
                <a:latin typeface="Palatino Linotype" pitchFamily="18" charset="0"/>
              </a:rPr>
              <a:t> Pathological Changes in </a:t>
            </a:r>
            <a:r>
              <a:rPr lang="en-US" sz="2400" b="1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sz="2400" b="1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400" b="1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2133600"/>
            <a:ext cx="3382962" cy="370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52400" y="1219200"/>
            <a:ext cx="5867400" cy="4572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Clinical Presentation of </a:t>
            </a:r>
            <a:r>
              <a:rPr lang="en-US" sz="2400" dirty="0" err="1">
                <a:solidFill>
                  <a:schemeClr val="bg2"/>
                </a:solidFill>
                <a:latin typeface="Palatino Linotype" pitchFamily="18" charset="0"/>
              </a:rPr>
              <a:t>Crohn's</a:t>
            </a:r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 Disease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640763" cy="3048000"/>
          </a:xfrm>
        </p:spPr>
        <p:txBody>
          <a:bodyPr/>
          <a:lstStyle/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Primary Symptoms Triad: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Abdominal pain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Diarrhea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Fever (and weight loss)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Presentation: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Varies based on affected GIT part, inflammation degree, and complications.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Based on Dominant Clinical Manifestation: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Fibrostenotic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 Form</a:t>
            </a:r>
          </a:p>
          <a:p>
            <a:pPr lvl="1"/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Fistulizing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 Form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Inflammation Prominent </a:t>
            </a:r>
            <a:r>
              <a:rPr lang="en-US" sz="1600" b="0" dirty="0" smtClean="0">
                <a:solidFill>
                  <a:schemeClr val="bg1"/>
                </a:solidFill>
                <a:latin typeface="Palatino Linotype" pitchFamily="18" charset="0"/>
              </a:rPr>
              <a:t>Form</a:t>
            </a:r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endParaRPr 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62400"/>
            <a:ext cx="42513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7848600" cy="6858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 err="1">
                <a:solidFill>
                  <a:schemeClr val="bg2"/>
                </a:solidFill>
                <a:latin typeface="Palatino Linotype" pitchFamily="18" charset="0"/>
              </a:rPr>
              <a:t>Extraintestinal</a:t>
            </a:r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 Manifestations of </a:t>
            </a:r>
            <a:r>
              <a:rPr lang="en-US" sz="2400" dirty="0" err="1">
                <a:solidFill>
                  <a:schemeClr val="bg2"/>
                </a:solidFill>
                <a:latin typeface="Palatino Linotype" pitchFamily="18" charset="0"/>
              </a:rPr>
              <a:t>Crohn's</a:t>
            </a:r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 Disease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0" y="2006600"/>
            <a:ext cx="6477000" cy="4851400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Associated </a:t>
            </a:r>
            <a:r>
              <a:rPr lang="en-US" sz="2000" b="1" dirty="0" err="1">
                <a:solidFill>
                  <a:schemeClr val="bg1"/>
                </a:solidFill>
                <a:latin typeface="Palatino Linotype" pitchFamily="18" charset="0"/>
              </a:rPr>
              <a:t>Extraintestinal</a:t>
            </a:r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 Diseases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(in 1/4 patients):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Arthritis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Spondylitis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Uveitis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Conjunctivitis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Hepatitis</a:t>
            </a:r>
          </a:p>
          <a:p>
            <a:pPr lvl="1"/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Sclerosing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cholangitis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Anemia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Thrombocytosis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Erythema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nodosum</a:t>
            </a:r>
            <a:endParaRPr lang="en-US" sz="1800" b="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Note: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Erythema 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nodosum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and arthritis correlate with the degree of intestinal inflammation.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sz="1600" dirty="0" smtClean="0">
                <a:solidFill>
                  <a:schemeClr val="bg1"/>
                </a:solidFill>
                <a:latin typeface="Palatino Linotype" pitchFamily="18" charset="0"/>
              </a:rPr>
              <a:t>                      </a:t>
            </a:r>
            <a:endParaRPr lang="sr-Latn-CS" sz="16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sz="1600" dirty="0" smtClean="0">
                <a:solidFill>
                  <a:schemeClr val="bg1"/>
                </a:solidFill>
                <a:latin typeface="Palatino Linotype" pitchFamily="18" charset="0"/>
              </a:rPr>
              <a:t>                  </a:t>
            </a:r>
          </a:p>
          <a:p>
            <a:pPr eaLnBrk="1" hangingPunct="1">
              <a:lnSpc>
                <a:spcPct val="80000"/>
              </a:lnSpc>
            </a:pPr>
            <a:endParaRPr lang="en-US" sz="16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46338"/>
            <a:ext cx="3382963" cy="372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4800" y="1066800"/>
            <a:ext cx="4648200" cy="533400"/>
          </a:xfrm>
          <a:solidFill>
            <a:srgbClr val="FFFF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Physical Examination Findings in </a:t>
            </a:r>
            <a:r>
              <a:rPr lang="en-US" sz="2000" dirty="0" err="1">
                <a:solidFill>
                  <a:schemeClr val="bg2"/>
                </a:solidFill>
                <a:latin typeface="Palatino Linotype" pitchFamily="18" charset="0"/>
              </a:rPr>
              <a:t>Crohn's</a:t>
            </a:r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 Disease</a:t>
            </a:r>
            <a:endParaRPr lang="sr-Latn-C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0" y="2133600"/>
            <a:ext cx="74676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Fever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Tachycardia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Dehydration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Pallor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Palpable 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mass in right lower abdomen </a:t>
            </a: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quadrant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Absence 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of peritoneal </a:t>
            </a: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irritation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Rectal 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examination: No blood or mucus</a:t>
            </a:r>
            <a:br>
              <a:rPr lang="en-US" dirty="0">
                <a:solidFill>
                  <a:schemeClr val="bg1"/>
                </a:solidFill>
                <a:latin typeface="Palatino Linotype" pitchFamily="18" charset="0"/>
              </a:rPr>
            </a:b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Palatino Linotype" pitchFamily="18" charset="0"/>
              </a:rPr>
            </a:br>
            <a:endParaRPr lang="en-US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95288" y="1066800"/>
            <a:ext cx="4329112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Diagnosis of </a:t>
            </a:r>
            <a:r>
              <a:rPr lang="en-US" sz="2400" dirty="0" err="1">
                <a:solidFill>
                  <a:schemeClr val="bg2"/>
                </a:solidFill>
                <a:latin typeface="Palatino Linotype" pitchFamily="18" charset="0"/>
              </a:rPr>
              <a:t>Crohn's</a:t>
            </a:r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 Disease</a:t>
            </a:r>
            <a:endParaRPr lang="en-US" sz="24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Clinical presentation combined with endoscopic findings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Consider: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Acute or chronic abdominal pain, localized in the right lower quadrant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Chronic diarrhea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Signs of intestinal inflammation:</a:t>
            </a:r>
          </a:p>
          <a:p>
            <a:pPr lvl="2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Laboratory (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calprotectin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)</a:t>
            </a:r>
          </a:p>
          <a:p>
            <a:pPr lvl="2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Radiological</a:t>
            </a:r>
          </a:p>
          <a:p>
            <a:pPr lvl="2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Endoscopic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Presence of intestinal stricture or fistula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Histology: Inflammation or granulomas in bowel sample</a:t>
            </a:r>
          </a:p>
          <a:p>
            <a:pPr eaLnBrk="1" hangingPunct="1"/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6096000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Differential Diagnosis of </a:t>
            </a:r>
            <a:r>
              <a:rPr lang="en-US" sz="2400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68313" y="1828800"/>
            <a:ext cx="8207375" cy="4175125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Ulcerative colitis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IBS (Irritable Bowel Syndrome)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Mesenteric ischemia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Collagen vascular diseases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Carcinoma or lymphoma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Diverticular disease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Infectious enteritis: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Campylobacter, Yersinia (in </a:t>
            </a:r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immunocompromised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)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Typhoid enteritis (Salmonella </a:t>
            </a:r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typhosa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)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Mycobacterium tuberculosis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Cytomegalovirus (CMV)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534400" cy="4953000"/>
          </a:xfrm>
        </p:spPr>
        <p:txBody>
          <a:bodyPr/>
          <a:lstStyle/>
          <a:p>
            <a:r>
              <a:rPr lang="sr-Latn-CS" sz="200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Lab Results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Anemia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Leukocytosis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Elevated sedimentation rate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Hypokalemia</a:t>
            </a:r>
          </a:p>
          <a:p>
            <a:pPr lvl="1"/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Hypoalbuminemia</a:t>
            </a:r>
            <a:endParaRPr lang="en-US" sz="2000" b="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Hypocalcemia</a:t>
            </a:r>
            <a:endParaRPr lang="en-US" sz="2000" b="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Serological Tests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pANCA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 (</a:t>
            </a:r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Perinuclear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 Anti-Neutrophil Cytoplasmic Antibodies) - for Ulcerative Colitis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ASCA (Anti-Saccharomyces </a:t>
            </a:r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Cerevisiae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 Antibodies) - for </a:t>
            </a:r>
            <a:r>
              <a:rPr lang="en-US" sz="2000" b="0" dirty="0" err="1">
                <a:solidFill>
                  <a:schemeClr val="bg1"/>
                </a:solidFill>
                <a:latin typeface="Palatino Linotype" pitchFamily="18" charset="0"/>
              </a:rPr>
              <a:t>Crohn's</a:t>
            </a:r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 Disease</a:t>
            </a:r>
          </a:p>
          <a:p>
            <a:pPr lvl="1" eaLnBrk="1" hangingPunct="1">
              <a:lnSpc>
                <a:spcPct val="90000"/>
              </a:lnSpc>
            </a:pPr>
            <a:endParaRPr lang="en-US" sz="1600" b="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>
          <a:xfrm>
            <a:off x="395288" y="1066800"/>
            <a:ext cx="4938712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Diagnostic Tests for </a:t>
            </a:r>
            <a:r>
              <a:rPr lang="en-US" sz="2000" dirty="0" err="1">
                <a:solidFill>
                  <a:schemeClr val="bg2"/>
                </a:solidFill>
                <a:latin typeface="Palatino Linotype" pitchFamily="18" charset="0"/>
              </a:rPr>
              <a:t>Crohn's</a:t>
            </a:r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 Disease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5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5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5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5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68313" y="1828800"/>
            <a:ext cx="8207375" cy="4175125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What is Fecal </a:t>
            </a:r>
            <a:r>
              <a:rPr lang="en-US" sz="2000" b="1" dirty="0" err="1">
                <a:solidFill>
                  <a:schemeClr val="bg1"/>
                </a:solidFill>
                <a:latin typeface="Palatino Linotype" pitchFamily="18" charset="0"/>
              </a:rPr>
              <a:t>Calprotectin</a:t>
            </a:r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?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 component of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polymorphonuclear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granulocyte cytoplasm.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Binds calcium &amp; zinc, playing an antibacterial role, and has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immunoregulatory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functions.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Reliable marker for intestinal inflammatory processes.</a:t>
            </a:r>
          </a:p>
          <a:p>
            <a:r>
              <a:rPr lang="en-US" sz="2000" b="1" dirty="0" err="1">
                <a:solidFill>
                  <a:schemeClr val="bg1"/>
                </a:solidFill>
                <a:latin typeface="Palatino Linotype" pitchFamily="18" charset="0"/>
              </a:rPr>
              <a:t>Calprotectin</a:t>
            </a:r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 Levels (µg/g) &amp; Interpretation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&lt;50: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No signs of gastrointestinal inflammation.</a:t>
            </a:r>
          </a:p>
          <a:p>
            <a:pPr lvl="1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50-150: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Mild intestinal inflammation; potential causes include infections, food allergies, or NSAIDs.</a:t>
            </a:r>
          </a:p>
          <a:p>
            <a:pPr lvl="1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&gt;150: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Significant inflammation linked to IBD, infections, adenomas, polyps, or colorectal cancer. Further diagnostic procedures required.</a:t>
            </a:r>
          </a:p>
          <a:p>
            <a:pPr lvl="1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&gt;250: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For IBD patients, indicates active severe mucosal inflammation. In remission patients, signifies high risk of disease worsening within a year.</a:t>
            </a:r>
          </a:p>
        </p:txBody>
      </p:sp>
      <p:sp>
        <p:nvSpPr>
          <p:cNvPr id="24579" name="Title 1"/>
          <p:cNvSpPr>
            <a:spLocks noGrp="1"/>
          </p:cNvSpPr>
          <p:nvPr>
            <p:ph type="title"/>
          </p:nvPr>
        </p:nvSpPr>
        <p:spPr>
          <a:xfrm>
            <a:off x="395288" y="1066800"/>
            <a:ext cx="5395912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Fecal </a:t>
            </a:r>
            <a:r>
              <a:rPr lang="en-US" sz="2000" dirty="0" err="1">
                <a:solidFill>
                  <a:schemeClr val="bg2"/>
                </a:solidFill>
                <a:latin typeface="Palatino Linotype" pitchFamily="18" charset="0"/>
              </a:rPr>
              <a:t>Calprotectin</a:t>
            </a:r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 &amp; Intestinal Inflammation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84300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sr-Latn-CS" altLang="en-U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Barium Imaging: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Segmental lesions in the small intestine.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"Cobblestone" mucosa appearance.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Prolonged narrowing of terminal ileum ("Canton's sign").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Fistulous communications between small intestine loops.</a:t>
            </a:r>
          </a:p>
        </p:txBody>
      </p:sp>
      <p:pic>
        <p:nvPicPr>
          <p:cNvPr id="25603" name="Picture 5" descr="Crohn's disease, X-r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" b="8966"/>
          <a:stretch>
            <a:fillRect/>
          </a:stretch>
        </p:blipFill>
        <p:spPr bwMode="auto">
          <a:xfrm>
            <a:off x="2362200" y="4343400"/>
            <a:ext cx="4419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itle 1"/>
          <p:cNvSpPr>
            <a:spLocks noGrp="1"/>
          </p:cNvSpPr>
          <p:nvPr>
            <p:ph type="title"/>
          </p:nvPr>
        </p:nvSpPr>
        <p:spPr>
          <a:xfrm>
            <a:off x="395288" y="1066800"/>
            <a:ext cx="2652712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bg2"/>
                </a:solidFill>
                <a:latin typeface="Palatino Linotype" pitchFamily="18" charset="0"/>
              </a:rPr>
              <a:t> Diagnostic Tools </a:t>
            </a:r>
            <a:endParaRPr lang="en-US" sz="24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19100" y="762000"/>
            <a:ext cx="5295900" cy="5461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Small Intestine </a:t>
            </a:r>
            <a:r>
              <a:rPr lang="en-US" sz="2800" dirty="0" smtClean="0">
                <a:solidFill>
                  <a:schemeClr val="tx1"/>
                </a:solidFill>
                <a:latin typeface="Palatino Linotype" pitchFamily="18" charset="0"/>
              </a:rPr>
              <a:t>Components</a:t>
            </a: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7171" name="Rectangle 8"/>
          <p:cNvSpPr>
            <a:spLocks noGrp="1" noChangeArrowheads="1"/>
          </p:cNvSpPr>
          <p:nvPr>
            <p:ph idx="1"/>
          </p:nvPr>
        </p:nvSpPr>
        <p:spPr>
          <a:xfrm>
            <a:off x="0" y="2667000"/>
            <a:ext cx="5105400" cy="2895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sz="4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b="1" dirty="0" smtClean="0">
                <a:solidFill>
                  <a:schemeClr val="bg1"/>
                </a:solidFill>
                <a:latin typeface="Palatino Linotype" pitchFamily="18" charset="0"/>
              </a:rPr>
              <a:t>Duodenum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25 cm</a:t>
            </a:r>
          </a:p>
          <a:p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Jejunum: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2/5 of total length</a:t>
            </a:r>
          </a:p>
          <a:p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Ileum: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3/5 of total length</a:t>
            </a: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390525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3352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Latn-CS" sz="4000" dirty="0" smtClean="0">
                <a:solidFill>
                  <a:schemeClr val="bg1"/>
                </a:solidFill>
                <a:latin typeface="Palatino Linotype" pitchFamily="18" charset="0"/>
              </a:rPr>
              <a:t>     </a:t>
            </a:r>
            <a:r>
              <a:rPr lang="sr-Latn-CS" dirty="0" smtClean="0">
                <a:solidFill>
                  <a:schemeClr val="bg1"/>
                </a:solidFill>
                <a:latin typeface="Palatino Linotype" pitchFamily="18" charset="0"/>
              </a:rPr>
              <a:t>                            </a:t>
            </a: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CT Scan: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Evaluate wall thickness &amp; narrowing extent.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Detect abscesses &amp; fistulas.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Differentiation from ulcerative colitis.</a:t>
            </a:r>
          </a:p>
          <a:p>
            <a:pPr eaLnBrk="1" hangingPunct="1">
              <a:buFontTx/>
              <a:buNone/>
            </a:pP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en-US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26627" name="Picture 6" descr="2004_11_17_18_11_26_7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4476750"/>
            <a:ext cx="37528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8" descr="2008-03_04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76750"/>
            <a:ext cx="32766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itle 1"/>
          <p:cNvSpPr>
            <a:spLocks noGrp="1"/>
          </p:cNvSpPr>
          <p:nvPr>
            <p:ph type="title"/>
          </p:nvPr>
        </p:nvSpPr>
        <p:spPr>
          <a:xfrm>
            <a:off x="395287" y="1066800"/>
            <a:ext cx="2422525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 Diagnostic Tools 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8101013" cy="3517900"/>
          </a:xfrm>
        </p:spPr>
        <p:txBody>
          <a:bodyPr/>
          <a:lstStyle/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Endoscopy (Colonoscopy):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Focal ulcers surrounded by normal mucosa.</a:t>
            </a:r>
          </a:p>
          <a:p>
            <a:pPr lvl="1"/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Pseudopolyps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Cobblestone mucosa.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Segmental distribution.</a:t>
            </a:r>
          </a:p>
          <a:p>
            <a:pPr lvl="1" eaLnBrk="1" hangingPunct="1"/>
            <a:endParaRPr lang="sr-Latn-CS" sz="2000" b="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27651" name="Picture 6" descr="croh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4208462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8" descr="439_Croh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4191000"/>
            <a:ext cx="285908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itle 1"/>
          <p:cNvSpPr>
            <a:spLocks noGrp="1"/>
          </p:cNvSpPr>
          <p:nvPr>
            <p:ph type="title"/>
          </p:nvPr>
        </p:nvSpPr>
        <p:spPr>
          <a:xfrm>
            <a:off x="395288" y="1066800"/>
            <a:ext cx="2424112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 Diagnostic Tools </a:t>
            </a:r>
            <a:endParaRPr lang="en-US" sz="20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342900" y="990600"/>
            <a:ext cx="4000500" cy="6096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000" dirty="0">
                <a:solidFill>
                  <a:schemeClr val="bg2"/>
                </a:solidFill>
                <a:latin typeface="Palatino Linotype" pitchFamily="18" charset="0"/>
              </a:rPr>
              <a:t>Treatment Options for Intestinal Disorders</a:t>
            </a:r>
            <a:endParaRPr lang="en-US" sz="18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1884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28800"/>
            <a:ext cx="8915400" cy="4864100"/>
          </a:xfrm>
        </p:spPr>
        <p:txBody>
          <a:bodyPr/>
          <a:lstStyle/>
          <a:p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Anti-inflammatory Drugs: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Sulfasalazine</a:t>
            </a: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Corticosteroids</a:t>
            </a: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5-ASA</a:t>
            </a:r>
          </a:p>
          <a:p>
            <a:r>
              <a:rPr lang="en-US" sz="1600" b="1" dirty="0" err="1">
                <a:solidFill>
                  <a:schemeClr val="bg1"/>
                </a:solidFill>
                <a:latin typeface="Palatino Linotype" pitchFamily="18" charset="0"/>
              </a:rPr>
              <a:t>Immunosuppressants</a:t>
            </a:r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Imuran</a:t>
            </a:r>
          </a:p>
          <a:p>
            <a:pPr lvl="1"/>
            <a:r>
              <a:rPr lang="en-US" sz="1400" b="0" dirty="0" err="1">
                <a:solidFill>
                  <a:schemeClr val="bg1"/>
                </a:solidFill>
                <a:latin typeface="Palatino Linotype" pitchFamily="18" charset="0"/>
              </a:rPr>
              <a:t>Mercaptopurine</a:t>
            </a:r>
            <a:endParaRPr lang="en-US" sz="1400" b="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Cyclosporine</a:t>
            </a:r>
          </a:p>
          <a:p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Biological Therapy: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Anti-TNF</a:t>
            </a:r>
            <a:r>
              <a:rPr lang="el-GR" sz="1400" b="0" dirty="0">
                <a:solidFill>
                  <a:schemeClr val="bg1"/>
                </a:solidFill>
                <a:latin typeface="Palatino Linotype" pitchFamily="18" charset="0"/>
              </a:rPr>
              <a:t>α (</a:t>
            </a:r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e.g., Infliximab)</a:t>
            </a:r>
          </a:p>
          <a:p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Antibiotics: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Metronidazole + Ciprofloxacin (for perianal disease) - 4 weeks</a:t>
            </a:r>
          </a:p>
          <a:p>
            <a:r>
              <a:rPr lang="en-US" sz="1600" b="1" dirty="0" err="1">
                <a:solidFill>
                  <a:schemeClr val="bg1"/>
                </a:solidFill>
                <a:latin typeface="Palatino Linotype" pitchFamily="18" charset="0"/>
              </a:rPr>
              <a:t>Antidiarrheals</a:t>
            </a:r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 err="1">
                <a:solidFill>
                  <a:schemeClr val="bg1"/>
                </a:solidFill>
                <a:latin typeface="Palatino Linotype" pitchFamily="18" charset="0"/>
              </a:rPr>
              <a:t>Psyllium</a:t>
            </a:r>
            <a:endParaRPr lang="en-US" sz="1400" b="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 err="1">
                <a:solidFill>
                  <a:schemeClr val="bg1"/>
                </a:solidFill>
                <a:latin typeface="Palatino Linotype" pitchFamily="18" charset="0"/>
              </a:rPr>
              <a:t>Loperamide</a:t>
            </a:r>
            <a:endParaRPr lang="en-US" sz="1400" b="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1600" b="1" dirty="0">
                <a:solidFill>
                  <a:schemeClr val="bg1"/>
                </a:solidFill>
                <a:latin typeface="Palatino Linotype" pitchFamily="18" charset="0"/>
              </a:rPr>
              <a:t>Supplement Therapy:</a:t>
            </a:r>
            <a:endParaRPr lang="en-US" sz="16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Iron (Fe)</a:t>
            </a: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B12</a:t>
            </a:r>
          </a:p>
          <a:p>
            <a:pPr lvl="1"/>
            <a:r>
              <a:rPr lang="en-US" sz="1400" b="0" dirty="0">
                <a:solidFill>
                  <a:schemeClr val="bg1"/>
                </a:solidFill>
                <a:latin typeface="Palatino Linotype" pitchFamily="18" charset="0"/>
              </a:rPr>
              <a:t>Folic acid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4114800" cy="5334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sr-Latn-CS" dirty="0">
                <a:solidFill>
                  <a:schemeClr val="bg2"/>
                </a:solidFill>
                <a:latin typeface="Palatino Linotype" pitchFamily="18" charset="0"/>
              </a:rPr>
              <a:t>Surgical Intervention</a:t>
            </a:r>
            <a:endParaRPr lang="en-US" sz="28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981200"/>
            <a:ext cx="8991600" cy="4876800"/>
          </a:xfrm>
        </p:spPr>
        <p:txBody>
          <a:bodyPr/>
          <a:lstStyle/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Scope: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50-70% of patients undergo surgery at least once in their lifetime.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Indications: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Acute onset of severe disease forms (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Crohn's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colitis ± toxic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megacolon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).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Failure of conservative therapy: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Persistent symptoms despite long-term corticosteroid use.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Symptom recurrence upon withdrawal of high-dose steroids.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Drug-related complications (e.g., Cushing's disease, hypertension).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Complications of the underlying disease: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Obstruction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Perforation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Complicated fistula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Bleeding</a:t>
            </a:r>
          </a:p>
          <a:p>
            <a:pPr lvl="2"/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Risk of malignancy development.</a:t>
            </a:r>
          </a:p>
          <a:p>
            <a:pPr lvl="2" eaLnBrk="1" hangingPunct="1">
              <a:lnSpc>
                <a:spcPct val="80000"/>
              </a:lnSpc>
            </a:pPr>
            <a:endParaRPr lang="sr-Cyrl-R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lvl="2" eaLnBrk="1" hangingPunct="1">
              <a:lnSpc>
                <a:spcPct val="80000"/>
              </a:lnSpc>
            </a:pPr>
            <a:endParaRPr lang="sr-Latn-CS" sz="16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sz="12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195388" y="1066800"/>
            <a:ext cx="6807200" cy="13843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8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Latn-CS" sz="4000" smtClean="0">
                <a:solidFill>
                  <a:schemeClr val="bg1"/>
                </a:solidFill>
                <a:latin typeface="Palatino Linotype" pitchFamily="18" charset="0"/>
              </a:rPr>
              <a:t>          </a:t>
            </a:r>
            <a:endParaRPr lang="en-US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endParaRPr lang="en-US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30724" name="Picture 5" descr="gr2-s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" b="5353"/>
          <a:stretch>
            <a:fillRect/>
          </a:stretch>
        </p:blipFill>
        <p:spPr bwMode="auto">
          <a:xfrm>
            <a:off x="0" y="2667000"/>
            <a:ext cx="2390775" cy="412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 descr="chr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2667000"/>
            <a:ext cx="3597275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 descr="chron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2667000"/>
            <a:ext cx="3192462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stenoza usled chro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4495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6" descr="chr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4648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6807200" cy="13843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8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879600" y="762000"/>
            <a:ext cx="6807200" cy="9144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 Disease</a:t>
            </a:r>
            <a:endParaRPr lang="en-US" sz="2800" dirty="0" smtClean="0">
              <a:solidFill>
                <a:schemeClr val="bg2"/>
              </a:solidFill>
              <a:latin typeface="Palatino Linotype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32772" name="Picture 5" descr="hematom mezo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66712" y="1143000"/>
            <a:ext cx="5424487" cy="508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Neoplasms of the Small Intestine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6172200" cy="4868863"/>
          </a:xfrm>
        </p:spPr>
        <p:txBody>
          <a:bodyPr/>
          <a:lstStyle/>
          <a:p>
            <a:r>
              <a:rPr lang="sr-Latn-CS" sz="105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Represents </a:t>
            </a:r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5%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of all digestive tract tumors.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Benign Tumors: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Most common: Adenomas.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Others: Fibromas,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lipomas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,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hemangiomas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,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lymphangiomas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,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neurofibromas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Prevalence: 0.3-0.4% (1:250-300 individuals).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Mostly asymptomatic, often found in the duodenum (4% incidental findings in EGDS).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Tumor Types: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dirty="0">
                <a:solidFill>
                  <a:schemeClr val="bg1"/>
                </a:solidFill>
                <a:latin typeface="Palatino Linotype" pitchFamily="18" charset="0"/>
              </a:rPr>
              <a:t>Benign: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 30-50% of small intestine tumors.</a:t>
            </a:r>
          </a:p>
          <a:p>
            <a:pPr lvl="1"/>
            <a:r>
              <a:rPr lang="en-US" sz="1600" dirty="0">
                <a:solidFill>
                  <a:schemeClr val="bg1"/>
                </a:solidFill>
                <a:latin typeface="Palatino Linotype" pitchFamily="18" charset="0"/>
              </a:rPr>
              <a:t>Malignant: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 Rare. Breakdown:</a:t>
            </a:r>
          </a:p>
          <a:p>
            <a:pPr lvl="2"/>
            <a:r>
              <a:rPr lang="en-US" sz="1600" dirty="0">
                <a:solidFill>
                  <a:schemeClr val="bg1"/>
                </a:solidFill>
                <a:latin typeface="Palatino Linotype" pitchFamily="18" charset="0"/>
              </a:rPr>
              <a:t>Adenocarcinomas: 50%</a:t>
            </a:r>
          </a:p>
          <a:p>
            <a:pPr lvl="2"/>
            <a:r>
              <a:rPr lang="en-US" sz="1600" dirty="0">
                <a:solidFill>
                  <a:schemeClr val="bg1"/>
                </a:solidFill>
                <a:latin typeface="Palatino Linotype" pitchFamily="18" charset="0"/>
              </a:rPr>
              <a:t>Carcinoids: 20-40%</a:t>
            </a:r>
          </a:p>
          <a:p>
            <a:pPr lvl="2"/>
            <a:r>
              <a:rPr lang="en-US" sz="1600" dirty="0">
                <a:solidFill>
                  <a:schemeClr val="bg1"/>
                </a:solidFill>
                <a:latin typeface="Palatino Linotype" pitchFamily="18" charset="0"/>
              </a:rPr>
              <a:t>Lymphomas: 10-15%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GIST: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Most common </a:t>
            </a:r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mesenchymal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tumors.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Metastasis: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Melanoma.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14550"/>
            <a:ext cx="3017838" cy="296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676400" y="1143000"/>
            <a:ext cx="4114800" cy="479425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 smtClean="0">
                <a:solidFill>
                  <a:schemeClr val="tx1"/>
                </a:solidFill>
                <a:latin typeface="Palatino Linotype" pitchFamily="18" charset="0"/>
              </a:rPr>
              <a:t>Diagnostics</a:t>
            </a:r>
            <a:endParaRPr lang="sr-Latn-R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57200" y="2508250"/>
            <a:ext cx="8229600" cy="419735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Clinical examination</a:t>
            </a: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Radiography: </a:t>
            </a:r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Gastroduodenal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with bowel passage</a:t>
            </a: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Endoscopic procedures</a:t>
            </a: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Endo capsule</a:t>
            </a:r>
          </a:p>
        </p:txBody>
      </p:sp>
      <p:pic>
        <p:nvPicPr>
          <p:cNvPr id="34820" name="Picture 2" descr="CapsuleEndosco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316413"/>
            <a:ext cx="28575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6019800" cy="5334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Benign </a:t>
            </a:r>
            <a:r>
              <a:rPr lang="en-US" sz="2400" dirty="0" smtClean="0">
                <a:solidFill>
                  <a:schemeClr val="tx1"/>
                </a:solidFill>
                <a:latin typeface="Palatino Linotype" pitchFamily="18" charset="0"/>
              </a:rPr>
              <a:t>Tumors</a:t>
            </a:r>
            <a:endParaRPr lang="en-US" sz="2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0" y="2438400"/>
            <a:ext cx="5105400" cy="4191000"/>
          </a:xfrm>
        </p:spPr>
        <p:txBody>
          <a:bodyPr/>
          <a:lstStyle/>
          <a:p>
            <a:pPr eaLnBrk="1" hangingPunct="1"/>
            <a:r>
              <a:rPr lang="en-US" sz="2400" dirty="0" err="1" smtClean="0">
                <a:solidFill>
                  <a:schemeClr val="bg1"/>
                </a:solidFill>
                <a:latin typeface="Palatino Linotype" pitchFamily="18" charset="0"/>
              </a:rPr>
              <a:t>Leiomyomas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Adenomas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err="1" smtClean="0">
                <a:solidFill>
                  <a:schemeClr val="bg1"/>
                </a:solidFill>
                <a:latin typeface="Palatino Linotype" pitchFamily="18" charset="0"/>
              </a:rPr>
              <a:t>Lipomas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err="1" smtClean="0">
                <a:solidFill>
                  <a:schemeClr val="bg1"/>
                </a:solidFill>
                <a:latin typeface="Palatino Linotype" pitchFamily="18" charset="0"/>
              </a:rPr>
              <a:t>Hamartomas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Fibromas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err="1" smtClean="0">
                <a:solidFill>
                  <a:schemeClr val="bg1"/>
                </a:solidFill>
                <a:latin typeface="Palatino Linotype" pitchFamily="18" charset="0"/>
              </a:rPr>
              <a:t>Neurofibromas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/>
            <a:r>
              <a:rPr lang="en-US" sz="2400" dirty="0" err="1" smtClean="0">
                <a:solidFill>
                  <a:schemeClr val="bg1"/>
                </a:solidFill>
                <a:latin typeface="Palatino Linotype" pitchFamily="18" charset="0"/>
              </a:rPr>
              <a:t>Hemangiomas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Palatino Linotype" pitchFamily="18" charset="0"/>
              </a:rPr>
            </a:br>
            <a:r>
              <a:rPr lang="sr-Latn-CS" dirty="0" smtClean="0">
                <a:solidFill>
                  <a:schemeClr val="bg1"/>
                </a:solidFill>
                <a:latin typeface="Palatino Linotype" pitchFamily="18" charset="0"/>
              </a:rPr>
              <a:t>  </a:t>
            </a:r>
            <a:endParaRPr lang="en-US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35844" name="Picture 5" descr="Резултат слика за леомиом танког цре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5" y="3457575"/>
            <a:ext cx="38195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067800" cy="4699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altLang="en-US" sz="2400" dirty="0">
                <a:solidFill>
                  <a:schemeClr val="tx1"/>
                </a:solidFill>
                <a:latin typeface="Palatino Linotype" pitchFamily="18" charset="0"/>
              </a:rPr>
              <a:t>Anatomical Differences between Jejunum and Ileum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0" y="2362200"/>
            <a:ext cx="59436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2486025"/>
            <a:ext cx="38417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456195"/>
              </p:ext>
            </p:extLst>
          </p:nvPr>
        </p:nvGraphicFramePr>
        <p:xfrm>
          <a:off x="381000" y="2190750"/>
          <a:ext cx="4733259" cy="4171393"/>
        </p:xfrm>
        <a:graphic>
          <a:graphicData uri="http://schemas.openxmlformats.org/drawingml/2006/table">
            <a:tbl>
              <a:tblPr/>
              <a:tblGrid>
                <a:gridCol w="1577753"/>
                <a:gridCol w="1577753"/>
                <a:gridCol w="1577753"/>
              </a:tblGrid>
              <a:tr h="464411">
                <a:tc>
                  <a:txBody>
                    <a:bodyPr/>
                    <a:lstStyle/>
                    <a:p>
                      <a:pPr fontAlgn="b"/>
                      <a:r>
                        <a:rPr lang="en-US" sz="1700" b="1" dirty="0">
                          <a:effectLst/>
                          <a:latin typeface="Palatino Linotype" pitchFamily="18" charset="0"/>
                        </a:rPr>
                        <a:t>Anatomical Feature</a:t>
                      </a:r>
                    </a:p>
                  </a:txBody>
                  <a:tcPr marL="86982" marR="86982" marT="43491" marB="43491" anchor="b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700" b="1">
                          <a:effectLst/>
                          <a:latin typeface="Palatino Linotype" pitchFamily="18" charset="0"/>
                        </a:rPr>
                        <a:t>Jejunum</a:t>
                      </a:r>
                    </a:p>
                  </a:txBody>
                  <a:tcPr marL="86982" marR="86982" marT="43491" marB="43491" anchor="b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700" b="1">
                          <a:effectLst/>
                          <a:latin typeface="Palatino Linotype" pitchFamily="18" charset="0"/>
                        </a:rPr>
                        <a:t>Ileum</a:t>
                      </a:r>
                    </a:p>
                  </a:txBody>
                  <a:tcPr marL="86982" marR="86982" marT="43491" marB="43491" anchor="b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347927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Length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1-2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2-3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608872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Wall Thickness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Thicker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Thinner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347927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Diameter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Larger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Smaller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608872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Arterial Arcades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1-2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4-5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347927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Mesentery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Transparent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Thick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347927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Fat Content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Less fat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 dirty="0">
                          <a:effectLst/>
                          <a:latin typeface="Palatino Linotype" pitchFamily="18" charset="0"/>
                        </a:rPr>
                        <a:t>More fat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347927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Motility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Lower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Higher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  <a:tr h="608872"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Height of Mucosal Folds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>
                          <a:effectLst/>
                          <a:latin typeface="Palatino Linotype" pitchFamily="18" charset="0"/>
                        </a:rPr>
                        <a:t>Larger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700" dirty="0">
                          <a:effectLst/>
                          <a:latin typeface="Palatino Linotype" pitchFamily="18" charset="0"/>
                        </a:rPr>
                        <a:t>Smaller</a:t>
                      </a:r>
                    </a:p>
                  </a:txBody>
                  <a:tcPr marL="86982" marR="86982" marT="43491" marB="43491" anchor="ctr">
                    <a:lnL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9D9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38" y="90488"/>
            <a:ext cx="4352925" cy="6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152400" y="1219200"/>
            <a:ext cx="6807200" cy="4572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Benign Tumors of the Small </a:t>
            </a:r>
            <a:r>
              <a:rPr lang="en-US" sz="2800" dirty="0" err="1" smtClean="0">
                <a:solidFill>
                  <a:schemeClr val="tx1"/>
                </a:solidFill>
                <a:latin typeface="Palatino Linotype" pitchFamily="18" charset="0"/>
              </a:rPr>
              <a:t>Intestin</a:t>
            </a:r>
            <a:r>
              <a:rPr lang="sr-Latn-RS" sz="2800" dirty="0" smtClean="0">
                <a:solidFill>
                  <a:schemeClr val="tx1"/>
                </a:solidFill>
                <a:latin typeface="Palatino Linotype" pitchFamily="18" charset="0"/>
              </a:rPr>
              <a:t>e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006600"/>
            <a:ext cx="5334000" cy="4394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fr-FR" b="1" dirty="0" err="1">
                <a:solidFill>
                  <a:schemeClr val="bg1"/>
                </a:solidFill>
                <a:latin typeface="Palatino Linotype" pitchFamily="18" charset="0"/>
              </a:rPr>
              <a:t>Symptoms</a:t>
            </a:r>
            <a:r>
              <a:rPr lang="fr-FR" b="1" dirty="0" smtClean="0">
                <a:solidFill>
                  <a:schemeClr val="bg1"/>
                </a:solidFill>
                <a:latin typeface="Palatino Linotype" pitchFamily="18" charset="0"/>
              </a:rPr>
              <a:t>:</a:t>
            </a:r>
            <a:endParaRPr lang="sr-Latn-RS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fr-FR" dirty="0" err="1" smtClean="0">
                <a:solidFill>
                  <a:schemeClr val="bg1"/>
                </a:solidFill>
                <a:latin typeface="Palatino Linotype" pitchFamily="18" charset="0"/>
              </a:rPr>
              <a:t>Nausea</a:t>
            </a:r>
            <a:endParaRPr lang="fr-FR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fr-FR" dirty="0" err="1">
                <a:solidFill>
                  <a:schemeClr val="bg1"/>
                </a:solidFill>
                <a:latin typeface="Palatino Linotype" pitchFamily="18" charset="0"/>
              </a:rPr>
              <a:t>Appetite</a:t>
            </a:r>
            <a:r>
              <a:rPr lang="fr-FR" dirty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Palatino Linotype" pitchFamily="18" charset="0"/>
              </a:rPr>
              <a:t>Loss</a:t>
            </a:r>
            <a:endParaRPr lang="fr-FR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fr-FR" dirty="0">
                <a:solidFill>
                  <a:schemeClr val="bg1"/>
                </a:solidFill>
                <a:latin typeface="Palatino Linotype" pitchFamily="18" charset="0"/>
              </a:rPr>
              <a:t>Vague Abdominal Pain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endParaRPr lang="en-US" altLang="en-US" sz="40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37892" name="Picture 5" descr="Резултат слика за болови у стома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3429000"/>
            <a:ext cx="450691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52400" y="1143000"/>
            <a:ext cx="7543800" cy="5334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Benign Tumors of the Small </a:t>
            </a:r>
            <a:r>
              <a:rPr lang="en-US" sz="2800" dirty="0" err="1">
                <a:solidFill>
                  <a:schemeClr val="tx1"/>
                </a:solidFill>
                <a:latin typeface="Palatino Linotype" pitchFamily="18" charset="0"/>
              </a:rPr>
              <a:t>Intestin</a:t>
            </a:r>
            <a:r>
              <a:rPr lang="sr-Latn-RS" sz="2800" dirty="0">
                <a:solidFill>
                  <a:schemeClr val="tx1"/>
                </a:solidFill>
                <a:latin typeface="Palatino Linotype" pitchFamily="18" charset="0"/>
              </a:rPr>
              <a:t>e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906588"/>
            <a:ext cx="9144000" cy="41148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Obstruction Mechanisms: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b="0" dirty="0">
                <a:solidFill>
                  <a:schemeClr val="bg1"/>
                </a:solidFill>
                <a:latin typeface="Palatino Linotype" pitchFamily="18" charset="0"/>
              </a:rPr>
              <a:t>Intussusception</a:t>
            </a:r>
          </a:p>
          <a:p>
            <a:pPr lvl="1"/>
            <a:r>
              <a:rPr lang="en-US" b="0" dirty="0">
                <a:solidFill>
                  <a:schemeClr val="bg1"/>
                </a:solidFill>
                <a:latin typeface="Palatino Linotype" pitchFamily="18" charset="0"/>
              </a:rPr>
              <a:t>Occlusion</a:t>
            </a:r>
          </a:p>
          <a:p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Complications: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b="0" dirty="0">
                <a:solidFill>
                  <a:schemeClr val="bg1"/>
                </a:solidFill>
                <a:latin typeface="Palatino Linotype" pitchFamily="18" charset="0"/>
              </a:rPr>
              <a:t>Occult Bleeding</a:t>
            </a:r>
          </a:p>
        </p:txBody>
      </p:sp>
      <p:pic>
        <p:nvPicPr>
          <p:cNvPr id="38916" name="Picture 7" descr="Jejunal G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00425"/>
            <a:ext cx="3432175" cy="343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85725" y="1143000"/>
            <a:ext cx="8483600" cy="619125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Treatment of Benign Tumors in the Small Intestine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87475"/>
            <a:ext cx="8686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dirty="0" smtClean="0">
                <a:solidFill>
                  <a:schemeClr val="bg1"/>
                </a:solidFill>
                <a:latin typeface="Palatino Linotype" pitchFamily="18" charset="0"/>
              </a:rPr>
              <a:t>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Leiomyoma (obstruction &amp; bleeding) - 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Surgical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Vilous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adenoma (malignant alteration) - 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Surgical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Brunner's adenomas (obstruction &amp; bleeding) - 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Surgical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Lipomas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(obstruction &amp; bleeding) - 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Surgical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Hemangiomas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(bleeding) - 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Surgical</a:t>
            </a:r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6807200" cy="3810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Malignant Tumors of the Small Intestine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Palatino Linotype" pitchFamily="18" charset="0"/>
              </a:rPr>
              <a:t>Adenocarcinomas</a:t>
            </a:r>
            <a:endParaRPr lang="en-US" sz="320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Palatino Linotype" pitchFamily="18" charset="0"/>
              </a:rPr>
              <a:t>Carcinoid Tumors</a:t>
            </a:r>
            <a:endParaRPr lang="en-US" sz="320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Palatino Linotype" pitchFamily="18" charset="0"/>
              </a:rPr>
              <a:t>Lymphomas</a:t>
            </a:r>
            <a:endParaRPr lang="en-US" sz="3200" dirty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Palatino Linotype" pitchFamily="18" charset="0"/>
              </a:rPr>
              <a:t>Sarcomas</a:t>
            </a:r>
            <a:endParaRPr lang="en-US" sz="3200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52400" y="1257300"/>
            <a:ext cx="8001000" cy="4572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Malignant Tumors of the Small Intestine - Symptoms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59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4953000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Nausea</a:t>
            </a:r>
          </a:p>
          <a:p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Weight loss</a:t>
            </a:r>
          </a:p>
          <a:p>
            <a:r>
              <a:rPr lang="en-US" sz="3200" dirty="0" err="1">
                <a:solidFill>
                  <a:schemeClr val="bg1"/>
                </a:solidFill>
                <a:latin typeface="Palatino Linotype" pitchFamily="18" charset="0"/>
              </a:rPr>
              <a:t>Subocclusive</a:t>
            </a:r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 or occlusive discomforts</a:t>
            </a:r>
          </a:p>
          <a:p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Blood in stool (trace, melena, </a:t>
            </a:r>
            <a:r>
              <a:rPr lang="en-US" sz="3200" dirty="0" err="1">
                <a:solidFill>
                  <a:schemeClr val="bg1"/>
                </a:solidFill>
                <a:latin typeface="Palatino Linotype" pitchFamily="18" charset="0"/>
              </a:rPr>
              <a:t>hematochezia</a:t>
            </a:r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)</a:t>
            </a:r>
          </a:p>
          <a:p>
            <a:r>
              <a:rPr lang="en-US" sz="3200" dirty="0">
                <a:solidFill>
                  <a:schemeClr val="bg1"/>
                </a:solidFill>
                <a:latin typeface="Palatino Linotype" pitchFamily="18" charset="0"/>
              </a:rPr>
              <a:t>Acute abdomen (perforation)</a:t>
            </a:r>
          </a:p>
          <a:p>
            <a:pPr eaLnBrk="1" hangingPunct="1">
              <a:buFontTx/>
              <a:buNone/>
              <a:defRPr/>
            </a:pPr>
            <a:endParaRPr lang="sr-Latn-CS" sz="32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  <a:defRPr/>
            </a:pPr>
            <a:endParaRPr lang="en-US" sz="32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52400" y="1066800"/>
            <a:ext cx="5943600" cy="627063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Adenocarcinoma of the Small Intestine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07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438400"/>
            <a:ext cx="4267200" cy="44196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Represents 40% of all tumors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Primarily found in duodenum and proximal jejunum</a:t>
            </a: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Treatment: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Resection of intestine (10 cm)</a:t>
            </a:r>
          </a:p>
          <a:p>
            <a:pPr lvl="1"/>
            <a:r>
              <a:rPr lang="en-US" sz="2000" b="0" dirty="0">
                <a:solidFill>
                  <a:schemeClr val="bg1"/>
                </a:solidFill>
                <a:latin typeface="Palatino Linotype" pitchFamily="18" charset="0"/>
              </a:rPr>
              <a:t>Lymph node dissection</a:t>
            </a: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Prognosis: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 5-year survival - 15%</a:t>
            </a:r>
          </a:p>
          <a:p>
            <a:pPr eaLnBrk="1" hangingPunct="1">
              <a:buFontTx/>
              <a:buNone/>
              <a:defRPr/>
            </a:pPr>
            <a:endParaRPr lang="sr-Latn-CS" sz="2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  <a:defRPr/>
            </a:pPr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43012" name="Picture 5" descr="adenoCa t cre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122613"/>
            <a:ext cx="4648200" cy="3717925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774" name="Line 6"/>
          <p:cNvSpPr>
            <a:spLocks noChangeShapeType="1"/>
          </p:cNvSpPr>
          <p:nvPr/>
        </p:nvSpPr>
        <p:spPr bwMode="auto">
          <a:xfrm flipH="1">
            <a:off x="7426325" y="4191000"/>
            <a:ext cx="533400" cy="6096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hr-B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adenoCa jejunu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8550"/>
            <a:ext cx="9063038" cy="448945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822" name="Line 6"/>
          <p:cNvSpPr>
            <a:spLocks noChangeShapeType="1"/>
          </p:cNvSpPr>
          <p:nvPr/>
        </p:nvSpPr>
        <p:spPr bwMode="auto">
          <a:xfrm flipH="1" flipV="1">
            <a:off x="5181600" y="5029200"/>
            <a:ext cx="685800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hr-B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36" name="Title 1"/>
          <p:cNvSpPr txBox="1">
            <a:spLocks/>
          </p:cNvSpPr>
          <p:nvPr/>
        </p:nvSpPr>
        <p:spPr bwMode="auto">
          <a:xfrm>
            <a:off x="152400" y="1066800"/>
            <a:ext cx="5943600" cy="627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dirty="0">
                <a:latin typeface="Palatino Linotype" pitchFamily="18" charset="0"/>
              </a:rPr>
              <a:t>Adenocarcinoma of the Small Intestine</a:t>
            </a: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59" name="Picture 5" descr="tu jejunuma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itle 1"/>
          <p:cNvSpPr txBox="1">
            <a:spLocks/>
          </p:cNvSpPr>
          <p:nvPr/>
        </p:nvSpPr>
        <p:spPr bwMode="auto">
          <a:xfrm>
            <a:off x="152400" y="1066800"/>
            <a:ext cx="6705600" cy="627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000" dirty="0">
                <a:latin typeface="Palatino Linotype" pitchFamily="18" charset="0"/>
              </a:rPr>
              <a:t>Adenocarcinoma of the Small Intestine</a:t>
            </a:r>
            <a:endParaRPr lang="en-US" sz="20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304800" y="1295400"/>
            <a:ext cx="4978400" cy="3810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Carcinoid of the Small Intestine</a:t>
            </a:r>
            <a:endParaRPr lang="en-US" sz="24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854200"/>
            <a:ext cx="8991600" cy="5003800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Origin: </a:t>
            </a:r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Kulchitsky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enterochromaffin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cells</a:t>
            </a:r>
          </a:p>
          <a:p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Malignant potential based on: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Location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Depth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Growth pattern</a:t>
            </a:r>
          </a:p>
          <a:p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Metastasis in &gt;2 cm tumors: 80-90%</a:t>
            </a:r>
          </a:p>
          <a:p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Multicentric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growth: 30%</a:t>
            </a:r>
          </a:p>
          <a:p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Synchronous occurrence: 20%</a:t>
            </a:r>
          </a:p>
          <a:p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Secretory tumor producing: histamine, dopamine, </a:t>
            </a:r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kallikrein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, gastrin, serotonin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Symptoms: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Skin flushing, dizziness, bronchospasm, diarrhea, vasomotor collapse, cramps, intestinal obstruction, weight loss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Diagnosis: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5HIAA (serotonin), CT, endoscopy, intestinal passage, capsule, selective angiography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endParaRPr lang="sr-Latn-C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62000" y="1143000"/>
            <a:ext cx="7086600" cy="530225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Vascularization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2308225"/>
            <a:ext cx="4887913" cy="43751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4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Superior mesenteric artery (from aorta)</a:t>
            </a: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Superior mesenteric vein (to portal vein)</a:t>
            </a:r>
          </a:p>
        </p:txBody>
      </p:sp>
      <p:pic>
        <p:nvPicPr>
          <p:cNvPr id="10244" name="Picture 6" descr="20090405 image534 VI.5.a.2 The Arteries: The Abdominal Aor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33600"/>
            <a:ext cx="4495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38100"/>
            <a:ext cx="52768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0" y="1711325"/>
            <a:ext cx="59436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sr-Latn-RS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Palatino Linotype" pitchFamily="18" charset="0"/>
              </a:rPr>
              <a:t>Treatment</a:t>
            </a: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Surgical Resection with Adjacent </a:t>
            </a:r>
            <a:r>
              <a:rPr lang="en-US" dirty="0" smtClean="0">
                <a:solidFill>
                  <a:schemeClr val="bg1"/>
                </a:solidFill>
                <a:latin typeface="Palatino Linotype" pitchFamily="18" charset="0"/>
              </a:rPr>
              <a:t>Mesentery</a:t>
            </a:r>
            <a:endParaRPr lang="sr-Latn-R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sr-Latn-RS" dirty="0">
              <a:solidFill>
                <a:schemeClr val="bg1"/>
              </a:solidFill>
              <a:latin typeface="Palatino Linotype" pitchFamily="18" charset="0"/>
            </a:endParaRPr>
          </a:p>
          <a:p>
            <a:endParaRPr lang="en-US" dirty="0">
              <a:solidFill>
                <a:schemeClr val="bg1"/>
              </a:solidFill>
              <a:latin typeface="Palatino Linotype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alatino Linotype" pitchFamily="18" charset="0"/>
              </a:rPr>
              <a:t>Prognosis: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Excellent</a:t>
            </a:r>
          </a:p>
          <a:p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5-Year Survival Rate: 65%-100%</a:t>
            </a:r>
          </a:p>
        </p:txBody>
      </p:sp>
      <p:pic>
        <p:nvPicPr>
          <p:cNvPr id="48131" name="Picture 8" descr="karcinoid t creva prepara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6880" y="2590801"/>
            <a:ext cx="3566160" cy="2947149"/>
          </a:xfrm>
          <a:noFill/>
          <a:ln w="76200" cmpd="tri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63850" name="Line 10"/>
          <p:cNvSpPr>
            <a:spLocks noChangeShapeType="1"/>
          </p:cNvSpPr>
          <p:nvPr/>
        </p:nvSpPr>
        <p:spPr bwMode="auto">
          <a:xfrm>
            <a:off x="7467600" y="2971800"/>
            <a:ext cx="0" cy="6858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hr-BA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3" name="Title 1"/>
          <p:cNvSpPr txBox="1">
            <a:spLocks/>
          </p:cNvSpPr>
          <p:nvPr/>
        </p:nvSpPr>
        <p:spPr bwMode="auto">
          <a:xfrm>
            <a:off x="304800" y="1295400"/>
            <a:ext cx="49784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dirty="0">
                <a:latin typeface="Palatino Linotype" pitchFamily="18" charset="0"/>
              </a:rPr>
              <a:t>Carcinoid of the Small Intestine</a:t>
            </a: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5" name="Picture 4" descr="karcinoid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000"/>
            <a:ext cx="9144000" cy="46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itle 1"/>
          <p:cNvSpPr txBox="1">
            <a:spLocks/>
          </p:cNvSpPr>
          <p:nvPr/>
        </p:nvSpPr>
        <p:spPr bwMode="auto">
          <a:xfrm>
            <a:off x="152400" y="1343025"/>
            <a:ext cx="62484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dirty="0">
                <a:latin typeface="Palatino Linotype" pitchFamily="18" charset="0"/>
              </a:rPr>
              <a:t>Carcinoid of the Small Intestine</a:t>
            </a: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5029200" cy="5334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Lymphoma of the Small </a:t>
            </a:r>
            <a:r>
              <a:rPr lang="en-US" sz="2400" dirty="0" smtClean="0">
                <a:solidFill>
                  <a:schemeClr val="tx1"/>
                </a:solidFill>
                <a:latin typeface="Palatino Linotype" pitchFamily="18" charset="0"/>
              </a:rPr>
              <a:t>Intestine</a:t>
            </a:r>
            <a:endParaRPr lang="en-US" sz="2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686800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chemeClr val="bg1"/>
              </a:buClr>
              <a:buFontTx/>
              <a:buNone/>
              <a:defRPr/>
            </a:pPr>
            <a:r>
              <a:rPr lang="sr-Latn-CS" sz="3600" dirty="0" smtClean="0">
                <a:solidFill>
                  <a:schemeClr val="bg1"/>
                </a:solidFill>
                <a:latin typeface="Palatino Linotype" pitchFamily="18" charset="0"/>
              </a:rPr>
              <a:t>   </a:t>
            </a:r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Type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: Primary (5%) or </a:t>
            </a:r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Generalized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Predominant 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Location: </a:t>
            </a:r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Ileum</a:t>
            </a:r>
            <a:endParaRPr lang="sr-Latn-R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Palatino Linotype" pitchFamily="18" charset="0"/>
              </a:rPr>
              <a:t>Symptoms:</a:t>
            </a:r>
            <a:endParaRPr lang="sr-Latn-RS" sz="24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Palatino Linotype" pitchFamily="18" charset="0"/>
              </a:rPr>
              <a:t>Abdominal 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pain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Weight loss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Vomiting</a:t>
            </a: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Clinical Presentation</a:t>
            </a:r>
            <a:r>
              <a:rPr lang="en-US" sz="2400" b="1" dirty="0" smtClean="0">
                <a:solidFill>
                  <a:schemeClr val="bg1"/>
                </a:solidFill>
                <a:latin typeface="Palatino Linotype" pitchFamily="18" charset="0"/>
              </a:rPr>
              <a:t>:</a:t>
            </a:r>
            <a:endParaRPr lang="sr-Latn-RS" sz="24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Palatino Linotype" pitchFamily="18" charset="0"/>
              </a:rPr>
              <a:t>Obstruction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Bleeding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Perforation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/>
            </a:r>
            <a:b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</a:b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spcBef>
                <a:spcPct val="0"/>
              </a:spcBef>
              <a:buClr>
                <a:schemeClr val="bg1"/>
              </a:buClr>
              <a:buFontTx/>
              <a:buNone/>
              <a:defRPr/>
            </a:pPr>
            <a:endParaRPr lang="sr-Latn-CS" sz="36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  <a:defRPr/>
            </a:pPr>
            <a:endParaRPr 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42672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sz="2000" dirty="0" smtClean="0">
                <a:solidFill>
                  <a:schemeClr val="bg1"/>
                </a:solidFill>
                <a:latin typeface="Palatino Linotype" pitchFamily="18" charset="0"/>
              </a:rPr>
              <a:t>    </a:t>
            </a:r>
            <a:endParaRPr lang="sr-Latn-CS" sz="32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Treatment: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Surgical Resection of Bowel Segment with Adjacent Mesentery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Prognosis:</a:t>
            </a:r>
            <a:endParaRPr lang="en-US" sz="20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5-Year Survival Rate: 30%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51203" name="Picture 5" descr="limfom 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57500"/>
            <a:ext cx="4846638" cy="3714750"/>
          </a:xfrm>
          <a:prstGeom prst="rect">
            <a:avLst/>
          </a:prstGeom>
          <a:noFill/>
          <a:ln w="76200" cmpd="tri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4" name="Title 1"/>
          <p:cNvSpPr txBox="1">
            <a:spLocks/>
          </p:cNvSpPr>
          <p:nvPr/>
        </p:nvSpPr>
        <p:spPr bwMode="auto">
          <a:xfrm>
            <a:off x="76200" y="1066800"/>
            <a:ext cx="4953000" cy="533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dirty="0">
                <a:latin typeface="Palatino Linotype" pitchFamily="18" charset="0"/>
              </a:rPr>
              <a:t>Lymphoma of the Small </a:t>
            </a:r>
            <a:r>
              <a:rPr lang="en-US" dirty="0" smtClean="0">
                <a:latin typeface="Palatino Linotype" pitchFamily="18" charset="0"/>
              </a:rPr>
              <a:t>Intestine</a:t>
            </a: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4343400" cy="6096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Palatino Linotype" pitchFamily="18" charset="0"/>
              </a:rPr>
              <a:t>Small </a:t>
            </a:r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Intestinal </a:t>
            </a:r>
            <a:r>
              <a:rPr lang="en-US" sz="2800" dirty="0" smtClean="0">
                <a:solidFill>
                  <a:schemeClr val="tx1"/>
                </a:solidFill>
                <a:latin typeface="Palatino Linotype" pitchFamily="18" charset="0"/>
              </a:rPr>
              <a:t>Sarcoma</a:t>
            </a: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52578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  <a:latin typeface="Palatino Linotype" pitchFamily="18" charset="0"/>
              </a:rPr>
              <a:t>         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Incidence: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Accounts for 20% of Small Intestinal Tumors</a:t>
            </a:r>
          </a:p>
          <a:p>
            <a:r>
              <a:rPr lang="en-US" sz="2000" b="1" dirty="0" err="1">
                <a:solidFill>
                  <a:schemeClr val="bg1"/>
                </a:solidFill>
                <a:latin typeface="Palatino Linotype" pitchFamily="18" charset="0"/>
              </a:rPr>
              <a:t>Leiomyosarcoma</a:t>
            </a:r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Common Type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Gender Difference: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Occurs 3x More in Men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Symptoms: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Obstruction and Bleeding</a:t>
            </a: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Treatment: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Surgical Resection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sz="1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2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sz="200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16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52228" name="Picture 5" descr="http://www.healio.com/~/media/Curbside/GI%20Cancer%20for%20the%20Gastroenterologist/Fig3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/>
          <a:stretch>
            <a:fillRect/>
          </a:stretch>
        </p:blipFill>
        <p:spPr bwMode="auto">
          <a:xfrm>
            <a:off x="5600700" y="2247900"/>
            <a:ext cx="3581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7" descr="http://www.pathpedia.com/education/eatlas/imagepedia/kaposi_sarcoma-small_intestine.jpeg?Width=600&amp;Format=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648200"/>
            <a:ext cx="4800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147638" y="1066800"/>
            <a:ext cx="5502275" cy="6096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 err="1">
                <a:solidFill>
                  <a:schemeClr val="tx1"/>
                </a:solidFill>
                <a:latin typeface="Palatino Linotype" pitchFamily="18" charset="0"/>
              </a:rPr>
              <a:t>Meckel's</a:t>
            </a:r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 Diverticulum 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0" y="2209800"/>
            <a:ext cx="9144000" cy="4648200"/>
          </a:xfrm>
        </p:spPr>
        <p:txBody>
          <a:bodyPr/>
          <a:lstStyle/>
          <a:p>
            <a:r>
              <a:rPr lang="sr-Latn-CS" sz="3200" dirty="0" smtClean="0">
                <a:solidFill>
                  <a:schemeClr val="bg1"/>
                </a:solidFill>
                <a:latin typeface="Palatino Linotype" pitchFamily="18" charset="0"/>
              </a:rPr>
              <a:t>   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Remnant of the non-obliterated 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omphaloenteric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duct connecting the yolk sac to the primitive gut.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Prevalence: 2% of population.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Location:</a:t>
            </a:r>
          </a:p>
          <a:p>
            <a:pPr lvl="1"/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Antimesenteric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side</a:t>
            </a:r>
          </a:p>
          <a:p>
            <a:pPr lvl="1"/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40-60 cm from </a:t>
            </a:r>
            <a:r>
              <a:rPr lang="en-US" sz="1800" b="0" dirty="0" err="1">
                <a:solidFill>
                  <a:schemeClr val="bg1"/>
                </a:solidFill>
                <a:latin typeface="Palatino Linotype" pitchFamily="18" charset="0"/>
              </a:rPr>
              <a:t>Bauhin's</a:t>
            </a:r>
            <a:r>
              <a:rPr lang="en-US" sz="1800" b="0" dirty="0">
                <a:solidFill>
                  <a:schemeClr val="bg1"/>
                </a:solidFill>
                <a:latin typeface="Palatino Linotype" pitchFamily="18" charset="0"/>
              </a:rPr>
              <a:t> valve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Dimensions: ~5 cm long, ~2 cm wide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Features: Ectopic mucosa</a:t>
            </a:r>
          </a:p>
          <a:p>
            <a:pPr eaLnBrk="1" hangingPunct="1">
              <a:buFontTx/>
              <a:buChar char="-"/>
            </a:pPr>
            <a:endParaRPr lang="sr-Latn-CS" sz="1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en-US" sz="18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53252" name="Picture 5" descr="File:Meckelov diverticulum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0" b="44493"/>
          <a:stretch>
            <a:fillRect/>
          </a:stretch>
        </p:blipFill>
        <p:spPr bwMode="auto">
          <a:xfrm>
            <a:off x="5621338" y="4191000"/>
            <a:ext cx="3522662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23813"/>
            <a:ext cx="41148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04800" y="1047750"/>
            <a:ext cx="5435600" cy="6096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 err="1">
                <a:solidFill>
                  <a:schemeClr val="tx1"/>
                </a:solidFill>
                <a:latin typeface="Palatino Linotype" pitchFamily="18" charset="0"/>
              </a:rPr>
              <a:t>Meckel's</a:t>
            </a:r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 Diverticulum 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68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3886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sr-Latn-CS" sz="32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000" b="1" dirty="0">
                <a:solidFill>
                  <a:schemeClr val="bg1"/>
                </a:solidFill>
                <a:latin typeface="Palatino Linotype" pitchFamily="18" charset="0"/>
              </a:rPr>
              <a:t>Common </a:t>
            </a:r>
            <a:r>
              <a:rPr lang="en-US" sz="2000" b="1" dirty="0" err="1">
                <a:solidFill>
                  <a:schemeClr val="bg1"/>
                </a:solidFill>
                <a:latin typeface="Palatino Linotype" pitchFamily="18" charset="0"/>
              </a:rPr>
              <a:t>Complications: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Bleeding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(due to ulceration of 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Meckel's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 diverticulum - </a:t>
            </a:r>
            <a:r>
              <a:rPr lang="en-US" sz="2000" dirty="0" err="1">
                <a:solidFill>
                  <a:schemeClr val="bg1"/>
                </a:solidFill>
                <a:latin typeface="Palatino Linotype" pitchFamily="18" charset="0"/>
              </a:rPr>
              <a:t>HCl</a:t>
            </a:r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)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Intestinal Obstruction (volvulus, intussusception)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Diverticulitis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Perforation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Site of Tumor Occurrence</a:t>
            </a:r>
          </a:p>
          <a:p>
            <a:pPr eaLnBrk="1" hangingPunct="1">
              <a:buFontTx/>
              <a:buNone/>
              <a:defRPr/>
            </a:pPr>
            <a:endParaRPr lang="en-US" sz="32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55300" name="Picture 5" descr="Mecke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 b="13309"/>
          <a:stretch>
            <a:fillRect/>
          </a:stretch>
        </p:blipFill>
        <p:spPr bwMode="auto">
          <a:xfrm>
            <a:off x="4114800" y="3962400"/>
            <a:ext cx="5029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61913"/>
            <a:ext cx="5394325" cy="656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3048000" cy="74295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400" dirty="0">
                <a:solidFill>
                  <a:schemeClr val="tx1"/>
                </a:solidFill>
                <a:latin typeface="Palatino Linotype" pitchFamily="18" charset="0"/>
              </a:rPr>
              <a:t>Layers of the Small </a:t>
            </a:r>
            <a:r>
              <a:rPr lang="en-US" sz="2400" dirty="0" smtClean="0">
                <a:solidFill>
                  <a:schemeClr val="tx1"/>
                </a:solidFill>
                <a:latin typeface="Palatino Linotype" pitchFamily="18" charset="0"/>
              </a:rPr>
              <a:t>Intestine</a:t>
            </a:r>
            <a:endParaRPr lang="en-US" sz="2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1267" name="Rectangle 5"/>
          <p:cNvSpPr>
            <a:spLocks noGrp="1" noChangeArrowheads="1"/>
          </p:cNvSpPr>
          <p:nvPr>
            <p:ph idx="1"/>
          </p:nvPr>
        </p:nvSpPr>
        <p:spPr>
          <a:xfrm>
            <a:off x="-38100" y="1428750"/>
            <a:ext cx="3924300" cy="52768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Latn-CS" altLang="en-US" sz="4400" dirty="0" smtClean="0">
                <a:solidFill>
                  <a:schemeClr val="bg1"/>
                </a:solidFill>
                <a:latin typeface="Palatino Linotype" pitchFamily="18" charset="0"/>
              </a:rPr>
              <a:t>      </a:t>
            </a:r>
            <a:endParaRPr lang="en-US" altLang="en-US" sz="4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sr-Latn-CS" alt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Char char="-"/>
            </a:pPr>
            <a:r>
              <a:rPr lang="en-US" altLang="en-US" sz="2400" dirty="0">
                <a:solidFill>
                  <a:schemeClr val="bg1"/>
                </a:solidFill>
                <a:latin typeface="Palatino Linotype" pitchFamily="18" charset="0"/>
              </a:rPr>
              <a:t>Serosa</a:t>
            </a:r>
          </a:p>
          <a:p>
            <a:pPr eaLnBrk="1" hangingPunct="1">
              <a:buFontTx/>
              <a:buChar char="-"/>
            </a:pPr>
            <a:r>
              <a:rPr lang="en-US" altLang="en-US" sz="2400" dirty="0" err="1">
                <a:solidFill>
                  <a:schemeClr val="bg1"/>
                </a:solidFill>
                <a:latin typeface="Palatino Linotype" pitchFamily="18" charset="0"/>
              </a:rPr>
              <a:t>Subserosa</a:t>
            </a:r>
            <a:endParaRPr lang="en-US" alt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Char char="-"/>
            </a:pPr>
            <a:r>
              <a:rPr lang="en-US" altLang="en-US" sz="2400" dirty="0">
                <a:solidFill>
                  <a:schemeClr val="bg1"/>
                </a:solidFill>
                <a:latin typeface="Palatino Linotype" pitchFamily="18" charset="0"/>
              </a:rPr>
              <a:t>Muscularis (longitudinal &amp; circular layers)</a:t>
            </a:r>
          </a:p>
          <a:p>
            <a:pPr eaLnBrk="1" hangingPunct="1">
              <a:buFontTx/>
              <a:buChar char="-"/>
            </a:pPr>
            <a:r>
              <a:rPr lang="en-US" altLang="en-US" sz="2400" dirty="0" err="1">
                <a:solidFill>
                  <a:schemeClr val="bg1"/>
                </a:solidFill>
                <a:latin typeface="Palatino Linotype" pitchFamily="18" charset="0"/>
              </a:rPr>
              <a:t>Submucosa</a:t>
            </a:r>
            <a:endParaRPr lang="en-US" alt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Char char="-"/>
            </a:pPr>
            <a:r>
              <a:rPr lang="en-US" altLang="en-US" sz="2400" dirty="0">
                <a:solidFill>
                  <a:schemeClr val="bg1"/>
                </a:solidFill>
                <a:latin typeface="Palatino Linotype" pitchFamily="18" charset="0"/>
              </a:rPr>
              <a:t>Mucosa</a:t>
            </a:r>
            <a:endParaRPr lang="en-US" altLang="en-US" sz="4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"/>
            <a:ext cx="5891213" cy="649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8153400" cy="4572000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  <a:latin typeface="Palatino Linotype" pitchFamily="18" charset="0"/>
              </a:rPr>
              <a:t>Diagnosis</a:t>
            </a:r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: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Small bowel follow-through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Contrast-enhanced CT of abdomen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Endo capsule</a:t>
            </a:r>
          </a:p>
          <a:p>
            <a:r>
              <a:rPr lang="en-US" sz="2400" b="1" dirty="0">
                <a:solidFill>
                  <a:schemeClr val="bg1"/>
                </a:solidFill>
                <a:latin typeface="Palatino Linotype" pitchFamily="18" charset="0"/>
              </a:rPr>
              <a:t>Treatment: Surgical</a:t>
            </a:r>
            <a:endParaRPr lang="en-US" sz="24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Resection of diverticulum</a:t>
            </a:r>
          </a:p>
          <a:p>
            <a:pPr lvl="1"/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Resection of ileum segment</a:t>
            </a:r>
          </a:p>
          <a:p>
            <a:pPr eaLnBrk="1" hangingPunct="1">
              <a:buFontTx/>
              <a:buNone/>
            </a:pPr>
            <a:endParaRPr 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57348" name="Title 1"/>
          <p:cNvSpPr txBox="1">
            <a:spLocks/>
          </p:cNvSpPr>
          <p:nvPr/>
        </p:nvSpPr>
        <p:spPr bwMode="auto">
          <a:xfrm>
            <a:off x="304800" y="1047750"/>
            <a:ext cx="5435600" cy="609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800" dirty="0" err="1">
                <a:latin typeface="Palatino Linotype" pitchFamily="18" charset="0"/>
              </a:rPr>
              <a:t>Meckel's</a:t>
            </a:r>
            <a:r>
              <a:rPr lang="en-US" sz="2800" dirty="0">
                <a:latin typeface="Palatino Linotype" pitchFamily="18" charset="0"/>
              </a:rPr>
              <a:t> Diverticulum </a:t>
            </a:r>
            <a:endParaRPr lang="en-US" sz="28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5" descr="LaparoscopicMecke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"/>
          <a:stretch>
            <a:fillRect/>
          </a:stretch>
        </p:blipFill>
        <p:spPr bwMode="auto">
          <a:xfrm>
            <a:off x="0" y="3200400"/>
            <a:ext cx="4343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6" descr="LaparoscopicMeckel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"/>
          <a:stretch>
            <a:fillRect/>
          </a:stretch>
        </p:blipFill>
        <p:spPr bwMode="auto">
          <a:xfrm>
            <a:off x="4379913" y="3200400"/>
            <a:ext cx="4800600" cy="359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8796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chemeClr val="bg1"/>
                </a:solidFill>
                <a:latin typeface="Palatino Linotype" pitchFamily="18" charset="0"/>
              </a:rPr>
              <a:t>Meckel's</a:t>
            </a:r>
            <a:r>
              <a:rPr lang="en-US" dirty="0">
                <a:solidFill>
                  <a:schemeClr val="bg1"/>
                </a:solidFill>
                <a:latin typeface="Palatino Linotype" pitchFamily="18" charset="0"/>
              </a:rPr>
              <a:t> Diverticulum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hr-BA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hr-BA" smtClean="0"/>
          </a:p>
        </p:txBody>
      </p:sp>
      <p:pic>
        <p:nvPicPr>
          <p:cNvPr id="59396" name="Picture 2" descr="C:\Users\user\Desktop\Dubai\292772_10151267415271565_1569104841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57200" y="292100"/>
            <a:ext cx="838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Are there any questions?</a:t>
            </a:r>
            <a:endParaRPr 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879600" y="1066800"/>
            <a:ext cx="6807200" cy="46355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tx1"/>
                </a:solidFill>
                <a:latin typeface="Palatino Linotype" pitchFamily="18" charset="0"/>
              </a:rPr>
              <a:t>Physiology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981200"/>
            <a:ext cx="4953000" cy="4876800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Digestion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Absorption (fats, proteins, carbs, water, electrolytes)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Propulsion (Duodenal pacemaker, neural factors, hormonal factors)</a:t>
            </a:r>
          </a:p>
          <a:p>
            <a:r>
              <a:rPr lang="en-US" sz="2000" dirty="0">
                <a:solidFill>
                  <a:schemeClr val="bg1"/>
                </a:solidFill>
                <a:latin typeface="Palatino Linotype" pitchFamily="18" charset="0"/>
              </a:rPr>
              <a:t>Immune function (IgA)</a:t>
            </a:r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905000"/>
            <a:ext cx="3908425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133600" y="838200"/>
            <a:ext cx="5410200" cy="8382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 Disease: Overview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362200"/>
            <a:ext cx="5334000" cy="4495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900" dirty="0" smtClean="0">
                <a:solidFill>
                  <a:schemeClr val="bg1"/>
                </a:solidFill>
                <a:latin typeface="Palatino Linotype" pitchFamily="18" charset="0"/>
              </a:rPr>
              <a:t>          </a:t>
            </a: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sr-Latn-C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2400" dirty="0" err="1">
                <a:solidFill>
                  <a:schemeClr val="bg1"/>
                </a:solidFill>
                <a:latin typeface="Palatino Linotype" pitchFamily="18" charset="0"/>
              </a:rPr>
              <a:t>Burrill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 Bernard </a:t>
            </a:r>
            <a:r>
              <a:rPr lang="en-US" sz="2400" dirty="0" err="1">
                <a:solidFill>
                  <a:schemeClr val="bg1"/>
                </a:solidFill>
                <a:latin typeface="Palatino Linotype" pitchFamily="18" charset="0"/>
              </a:rPr>
              <a:t>Crohn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, 1932.</a:t>
            </a:r>
          </a:p>
          <a:p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In 1960, </a:t>
            </a:r>
            <a:r>
              <a:rPr lang="en-US" sz="2400" dirty="0" err="1">
                <a:solidFill>
                  <a:schemeClr val="bg1"/>
                </a:solidFill>
                <a:latin typeface="Palatino Linotype" pitchFamily="18" charset="0"/>
              </a:rPr>
              <a:t>Lockardt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-Mummery and </a:t>
            </a:r>
            <a:r>
              <a:rPr lang="en-US" sz="2400" dirty="0" err="1">
                <a:solidFill>
                  <a:schemeClr val="bg1"/>
                </a:solidFill>
                <a:latin typeface="Palatino Linotype" pitchFamily="18" charset="0"/>
              </a:rPr>
              <a:t>Morson</a:t>
            </a:r>
            <a:r>
              <a:rPr lang="en-US" sz="2400" dirty="0">
                <a:solidFill>
                  <a:schemeClr val="bg1"/>
                </a:solidFill>
                <a:latin typeface="Palatino Linotype" pitchFamily="18" charset="0"/>
              </a:rPr>
              <a:t> differentiated this condition from ulcerative colitis.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solidFill>
                  <a:schemeClr val="bg1"/>
                </a:solidFill>
                <a:latin typeface="Palatino Linotype" pitchFamily="18" charset="0"/>
              </a:rPr>
              <a:t>    </a:t>
            </a:r>
            <a:endParaRPr 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en-US" sz="2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3316" name="Picture 4" descr="http://upload.wikimedia.org/wikipedia/commons/c/cd/Burril_Crohn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886200"/>
            <a:ext cx="250190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152400" y="1905000"/>
            <a:ext cx="5181600" cy="4343400"/>
          </a:xfrm>
        </p:spPr>
        <p:txBody>
          <a:bodyPr/>
          <a:lstStyle/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Definition: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Chronic, idiopathic, progressive, granulomatous, </a:t>
            </a:r>
            <a:r>
              <a:rPr lang="en-US" sz="1800" dirty="0" err="1">
                <a:solidFill>
                  <a:schemeClr val="bg1"/>
                </a:solidFill>
                <a:latin typeface="Palatino Linotype" pitchFamily="18" charset="0"/>
              </a:rPr>
              <a:t>transmural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inflammatory disease.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Common Site: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Primarily affects the terminal ileum, but any part of the digestive tract can be involved.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Category: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Part of the IBD group.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Prevalence: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20-40 cases per 100,000.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More common in Europeans &amp; Jews (5x).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Predominant in industrialized societies.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Risk Factors: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Hereditary factor (30x).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Ages: Peaks between 20-40 and again in the 60s.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Slightly higher prevalence in women.</a:t>
            </a:r>
          </a:p>
          <a:p>
            <a:pPr eaLnBrk="1" hangingPunct="1">
              <a:buFontTx/>
              <a:buNone/>
            </a:pPr>
            <a:endParaRPr lang="en-US" altLang="en-US" sz="14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5562600" cy="914400"/>
          </a:xfrm>
          <a:solidFill>
            <a:srgbClr val="FFFFFF"/>
          </a:solidFill>
        </p:spPr>
        <p:txBody>
          <a:bodyPr/>
          <a:lstStyle/>
          <a:p>
            <a:pPr algn="ctr" eaLnBrk="1" hangingPunct="1"/>
            <a:r>
              <a:rPr lang="en-US" dirty="0" err="1">
                <a:solidFill>
                  <a:schemeClr val="tx1"/>
                </a:solidFill>
                <a:latin typeface="Palatino Linotype" pitchFamily="18" charset="0"/>
              </a:rPr>
              <a:t>Crohn's</a:t>
            </a:r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 Disease: Overview</a:t>
            </a:r>
            <a:endParaRPr lang="en-US" sz="2800" dirty="0" smtClean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475" y="-46038"/>
            <a:ext cx="3565525" cy="390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4092575"/>
            <a:ext cx="37496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idx="1"/>
          </p:nvPr>
        </p:nvSpPr>
        <p:spPr>
          <a:xfrm>
            <a:off x="0" y="2006600"/>
            <a:ext cx="4191000" cy="4851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200" dirty="0" smtClean="0">
                <a:solidFill>
                  <a:schemeClr val="bg1"/>
                </a:solidFill>
                <a:latin typeface="Palatino Linotype" pitchFamily="18" charset="0"/>
              </a:rPr>
              <a:t>                </a:t>
            </a:r>
            <a:endParaRPr lang="en-US" altLang="en-US" sz="2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Etiology:</a:t>
            </a:r>
            <a:r>
              <a:rPr lang="en-US" sz="1800" dirty="0">
                <a:solidFill>
                  <a:schemeClr val="bg1"/>
                </a:solidFill>
                <a:latin typeface="Palatino Linotype" pitchFamily="18" charset="0"/>
              </a:rPr>
              <a:t> Unknown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Potential Causes: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Infectious: Mycobacterium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paratuberculosis</a:t>
            </a:r>
            <a:endParaRPr lang="en-US" sz="1600" b="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Genetic: NOD2/CARD15 gene (25%)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Immune </a:t>
            </a:r>
            <a:r>
              <a:rPr lang="en-US" sz="1600" b="0" dirty="0" err="1">
                <a:solidFill>
                  <a:schemeClr val="bg1"/>
                </a:solidFill>
                <a:latin typeface="Palatino Linotype" pitchFamily="18" charset="0"/>
              </a:rPr>
              <a:t>dysregulation</a:t>
            </a:r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 or compromised epithelial barrier function</a:t>
            </a:r>
          </a:p>
          <a:p>
            <a:r>
              <a:rPr lang="en-US" sz="1800" b="1" dirty="0">
                <a:solidFill>
                  <a:schemeClr val="bg1"/>
                </a:solidFill>
                <a:latin typeface="Palatino Linotype" pitchFamily="18" charset="0"/>
              </a:rPr>
              <a:t>Pathology:</a:t>
            </a:r>
            <a:endParaRPr lang="en-US" sz="1800" dirty="0">
              <a:solidFill>
                <a:schemeClr val="bg1"/>
              </a:solidFill>
              <a:latin typeface="Palatino Linotype" pitchFamily="18" charset="0"/>
            </a:endParaRP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Affects the entire gastrointestinal tract</a:t>
            </a:r>
          </a:p>
          <a:p>
            <a:pPr lvl="1"/>
            <a:r>
              <a:rPr lang="en-US" sz="1600" b="0" dirty="0">
                <a:solidFill>
                  <a:schemeClr val="bg1"/>
                </a:solidFill>
                <a:latin typeface="Palatino Linotype" pitchFamily="18" charset="0"/>
              </a:rPr>
              <a:t>Predominantly in the terminal ileum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1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0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sz="1200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800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en-US" sz="1000" dirty="0" smtClean="0">
              <a:solidFill>
                <a:schemeClr val="bg1"/>
              </a:solidFill>
              <a:latin typeface="Palatino Linotype" pitchFamily="18" charset="0"/>
            </a:endParaRPr>
          </a:p>
        </p:txBody>
      </p:sp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006600"/>
            <a:ext cx="5121275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Title 1"/>
          <p:cNvSpPr txBox="1">
            <a:spLocks/>
          </p:cNvSpPr>
          <p:nvPr/>
        </p:nvSpPr>
        <p:spPr bwMode="auto">
          <a:xfrm>
            <a:off x="0" y="1143000"/>
            <a:ext cx="4800600" cy="533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latin typeface="Palatino Linotype" pitchFamily="18" charset="0"/>
              </a:rPr>
              <a:t>Pathophysiology of </a:t>
            </a:r>
            <a:r>
              <a:rPr lang="en-US" sz="2000" b="1" dirty="0" err="1">
                <a:latin typeface="Palatino Linotype" pitchFamily="18" charset="0"/>
              </a:rPr>
              <a:t>Crohn's</a:t>
            </a:r>
            <a:r>
              <a:rPr lang="en-US" sz="2000" b="1" dirty="0">
                <a:latin typeface="Palatino Linotype" pitchFamily="18" charset="0"/>
              </a:rPr>
              <a:t> Disease</a:t>
            </a:r>
            <a:endParaRPr lang="en-US" sz="1800" b="1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">
      <a:dk1>
        <a:srgbClr val="000000"/>
      </a:dk1>
      <a:lt1>
        <a:srgbClr val="C0C0C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DCDCDC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">
  <a:themeElements>
    <a:clrScheme name="template 15">
      <a:dk1>
        <a:srgbClr val="4D4D4D"/>
      </a:dk1>
      <a:lt1>
        <a:srgbClr val="FFFFFF"/>
      </a:lt1>
      <a:dk2>
        <a:srgbClr val="4D4D4D"/>
      </a:dk2>
      <a:lt2>
        <a:srgbClr val="1F1111"/>
      </a:lt2>
      <a:accent1>
        <a:srgbClr val="393939"/>
      </a:accent1>
      <a:accent2>
        <a:srgbClr val="727272"/>
      </a:accent2>
      <a:accent3>
        <a:srgbClr val="FFFFFF"/>
      </a:accent3>
      <a:accent4>
        <a:srgbClr val="404040"/>
      </a:accent4>
      <a:accent5>
        <a:srgbClr val="AEAEAE"/>
      </a:accent5>
      <a:accent6>
        <a:srgbClr val="676767"/>
      </a:accent6>
      <a:hlink>
        <a:srgbClr val="D42424"/>
      </a:hlink>
      <a:folHlink>
        <a:srgbClr val="DDDDDD"/>
      </a:folHlink>
    </a:clrScheme>
    <a:fontScheme name="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11163C"/>
        </a:lt2>
        <a:accent1>
          <a:srgbClr val="212B53"/>
        </a:accent1>
        <a:accent2>
          <a:srgbClr val="364481"/>
        </a:accent2>
        <a:accent3>
          <a:srgbClr val="FFFFFF"/>
        </a:accent3>
        <a:accent4>
          <a:srgbClr val="404040"/>
        </a:accent4>
        <a:accent5>
          <a:srgbClr val="ABACB3"/>
        </a:accent5>
        <a:accent6>
          <a:srgbClr val="303D74"/>
        </a:accent6>
        <a:hlink>
          <a:srgbClr val="3E498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D254C"/>
        </a:lt2>
        <a:accent1>
          <a:srgbClr val="254B83"/>
        </a:accent1>
        <a:accent2>
          <a:srgbClr val="406DAA"/>
        </a:accent2>
        <a:accent3>
          <a:srgbClr val="FFFFFF"/>
        </a:accent3>
        <a:accent4>
          <a:srgbClr val="404040"/>
        </a:accent4>
        <a:accent5>
          <a:srgbClr val="ACB1C1"/>
        </a:accent5>
        <a:accent6>
          <a:srgbClr val="39629A"/>
        </a:accent6>
        <a:hlink>
          <a:srgbClr val="3267B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363B45"/>
        </a:lt2>
        <a:accent1>
          <a:srgbClr val="A99D9B"/>
        </a:accent1>
        <a:accent2>
          <a:srgbClr val="565A66"/>
        </a:accent2>
        <a:accent3>
          <a:srgbClr val="FFFFFF"/>
        </a:accent3>
        <a:accent4>
          <a:srgbClr val="404040"/>
        </a:accent4>
        <a:accent5>
          <a:srgbClr val="D1CCCB"/>
        </a:accent5>
        <a:accent6>
          <a:srgbClr val="4D515C"/>
        </a:accent6>
        <a:hlink>
          <a:srgbClr val="92715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2E3236"/>
        </a:lt2>
        <a:accent1>
          <a:srgbClr val="B26920"/>
        </a:accent1>
        <a:accent2>
          <a:srgbClr val="6F7F8D"/>
        </a:accent2>
        <a:accent3>
          <a:srgbClr val="FFFFFF"/>
        </a:accent3>
        <a:accent4>
          <a:srgbClr val="404040"/>
        </a:accent4>
        <a:accent5>
          <a:srgbClr val="D5B9AB"/>
        </a:accent5>
        <a:accent6>
          <a:srgbClr val="64727F"/>
        </a:accent6>
        <a:hlink>
          <a:srgbClr val="EEC72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2E3236"/>
        </a:lt2>
        <a:accent1>
          <a:srgbClr val="9BB6EE"/>
        </a:accent1>
        <a:accent2>
          <a:srgbClr val="6F7F8D"/>
        </a:accent2>
        <a:accent3>
          <a:srgbClr val="FFFFFF"/>
        </a:accent3>
        <a:accent4>
          <a:srgbClr val="404040"/>
        </a:accent4>
        <a:accent5>
          <a:srgbClr val="CBD7F5"/>
        </a:accent5>
        <a:accent6>
          <a:srgbClr val="64727F"/>
        </a:accent6>
        <a:hlink>
          <a:srgbClr val="84AAF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40494F"/>
        </a:lt2>
        <a:accent1>
          <a:srgbClr val="6D7D8A"/>
        </a:accent1>
        <a:accent2>
          <a:srgbClr val="A7A7A7"/>
        </a:accent2>
        <a:accent3>
          <a:srgbClr val="FFFFFF"/>
        </a:accent3>
        <a:accent4>
          <a:srgbClr val="404040"/>
        </a:accent4>
        <a:accent5>
          <a:srgbClr val="BABFC4"/>
        </a:accent5>
        <a:accent6>
          <a:srgbClr val="979797"/>
        </a:accent6>
        <a:hlink>
          <a:srgbClr val="7F7F7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4D4D4D"/>
        </a:dk2>
        <a:lt2>
          <a:srgbClr val="454D52"/>
        </a:lt2>
        <a:accent1>
          <a:srgbClr val="7D8B97"/>
        </a:accent1>
        <a:accent2>
          <a:srgbClr val="CBCBCB"/>
        </a:accent2>
        <a:accent3>
          <a:srgbClr val="FFFFFF"/>
        </a:accent3>
        <a:accent4>
          <a:srgbClr val="404040"/>
        </a:accent4>
        <a:accent5>
          <a:srgbClr val="BFC4C9"/>
        </a:accent5>
        <a:accent6>
          <a:srgbClr val="B8B8B8"/>
        </a:accent6>
        <a:hlink>
          <a:srgbClr val="5158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4D4D4D"/>
        </a:dk2>
        <a:lt2>
          <a:srgbClr val="393939"/>
        </a:lt2>
        <a:accent1>
          <a:srgbClr val="858585"/>
        </a:accent1>
        <a:accent2>
          <a:srgbClr val="939393"/>
        </a:accent2>
        <a:accent3>
          <a:srgbClr val="FFFFFF"/>
        </a:accent3>
        <a:accent4>
          <a:srgbClr val="404040"/>
        </a:accent4>
        <a:accent5>
          <a:srgbClr val="C2C2C2"/>
        </a:accent5>
        <a:accent6>
          <a:srgbClr val="858585"/>
        </a:accent6>
        <a:hlink>
          <a:srgbClr val="6969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4D4D4D"/>
        </a:dk2>
        <a:lt2>
          <a:srgbClr val="4F5056"/>
        </a:lt2>
        <a:accent1>
          <a:srgbClr val="7E7F8E"/>
        </a:accent1>
        <a:accent2>
          <a:srgbClr val="C0C1C5"/>
        </a:accent2>
        <a:accent3>
          <a:srgbClr val="FFFFFF"/>
        </a:accent3>
        <a:accent4>
          <a:srgbClr val="404040"/>
        </a:accent4>
        <a:accent5>
          <a:srgbClr val="C0C0C6"/>
        </a:accent5>
        <a:accent6>
          <a:srgbClr val="AEAFB2"/>
        </a:accent6>
        <a:hlink>
          <a:srgbClr val="ACAFB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4D4D4D"/>
        </a:dk2>
        <a:lt2>
          <a:srgbClr val="85978F"/>
        </a:lt2>
        <a:accent1>
          <a:srgbClr val="9DA499"/>
        </a:accent1>
        <a:accent2>
          <a:srgbClr val="A5B9BA"/>
        </a:accent2>
        <a:accent3>
          <a:srgbClr val="FFFFFF"/>
        </a:accent3>
        <a:accent4>
          <a:srgbClr val="404040"/>
        </a:accent4>
        <a:accent5>
          <a:srgbClr val="CCCFCA"/>
        </a:accent5>
        <a:accent6>
          <a:srgbClr val="95A7A8"/>
        </a:accent6>
        <a:hlink>
          <a:srgbClr val="ABB4A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4D4D4D"/>
        </a:dk2>
        <a:lt2>
          <a:srgbClr val="484847"/>
        </a:lt2>
        <a:accent1>
          <a:srgbClr val="7C7C74"/>
        </a:accent1>
        <a:accent2>
          <a:srgbClr val="AFB2AA"/>
        </a:accent2>
        <a:accent3>
          <a:srgbClr val="FFFFFF"/>
        </a:accent3>
        <a:accent4>
          <a:srgbClr val="404040"/>
        </a:accent4>
        <a:accent5>
          <a:srgbClr val="BFBFBC"/>
        </a:accent5>
        <a:accent6>
          <a:srgbClr val="9EA19A"/>
        </a:accent6>
        <a:hlink>
          <a:srgbClr val="D4D2C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4D4D4D"/>
        </a:dk1>
        <a:lt1>
          <a:srgbClr val="FFFFFF"/>
        </a:lt1>
        <a:dk2>
          <a:srgbClr val="4D4D4D"/>
        </a:dk2>
        <a:lt2>
          <a:srgbClr val="18191C"/>
        </a:lt2>
        <a:accent1>
          <a:srgbClr val="1F2229"/>
        </a:accent1>
        <a:accent2>
          <a:srgbClr val="3B4A61"/>
        </a:accent2>
        <a:accent3>
          <a:srgbClr val="FFFFFF"/>
        </a:accent3>
        <a:accent4>
          <a:srgbClr val="404040"/>
        </a:accent4>
        <a:accent5>
          <a:srgbClr val="ABABAC"/>
        </a:accent5>
        <a:accent6>
          <a:srgbClr val="354257"/>
        </a:accent6>
        <a:hlink>
          <a:srgbClr val="718CA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3">
        <a:dk1>
          <a:srgbClr val="4D4D4D"/>
        </a:dk1>
        <a:lt1>
          <a:srgbClr val="FFFFFF"/>
        </a:lt1>
        <a:dk2>
          <a:srgbClr val="4D4D4D"/>
        </a:dk2>
        <a:lt2>
          <a:srgbClr val="3E3B55"/>
        </a:lt2>
        <a:accent1>
          <a:srgbClr val="8D8DC2"/>
        </a:accent1>
        <a:accent2>
          <a:srgbClr val="777777"/>
        </a:accent2>
        <a:accent3>
          <a:srgbClr val="FFFFFF"/>
        </a:accent3>
        <a:accent4>
          <a:srgbClr val="404040"/>
        </a:accent4>
        <a:accent5>
          <a:srgbClr val="C5C5DD"/>
        </a:accent5>
        <a:accent6>
          <a:srgbClr val="6B6B6B"/>
        </a:accent6>
        <a:hlink>
          <a:srgbClr val="C0C0C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4">
        <a:dk1>
          <a:srgbClr val="4D4D4D"/>
        </a:dk1>
        <a:lt1>
          <a:srgbClr val="FFFFFF"/>
        </a:lt1>
        <a:dk2>
          <a:srgbClr val="4D4D4D"/>
        </a:dk2>
        <a:lt2>
          <a:srgbClr val="26231E"/>
        </a:lt2>
        <a:accent1>
          <a:srgbClr val="D69F8C"/>
        </a:accent1>
        <a:accent2>
          <a:srgbClr val="AD8D82"/>
        </a:accent2>
        <a:accent3>
          <a:srgbClr val="FFFFFF"/>
        </a:accent3>
        <a:accent4>
          <a:srgbClr val="404040"/>
        </a:accent4>
        <a:accent5>
          <a:srgbClr val="E8CDC5"/>
        </a:accent5>
        <a:accent6>
          <a:srgbClr val="9C7F75"/>
        </a:accent6>
        <a:hlink>
          <a:srgbClr val="67606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5">
        <a:dk1>
          <a:srgbClr val="4D4D4D"/>
        </a:dk1>
        <a:lt1>
          <a:srgbClr val="FFFFFF"/>
        </a:lt1>
        <a:dk2>
          <a:srgbClr val="4D4D4D"/>
        </a:dk2>
        <a:lt2>
          <a:srgbClr val="1F1111"/>
        </a:lt2>
        <a:accent1>
          <a:srgbClr val="393939"/>
        </a:accent1>
        <a:accent2>
          <a:srgbClr val="727272"/>
        </a:accent2>
        <a:accent3>
          <a:srgbClr val="FFFFFF"/>
        </a:accent3>
        <a:accent4>
          <a:srgbClr val="404040"/>
        </a:accent4>
        <a:accent5>
          <a:srgbClr val="AEAEAE"/>
        </a:accent5>
        <a:accent6>
          <a:srgbClr val="676767"/>
        </a:accent6>
        <a:hlink>
          <a:srgbClr val="D4242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2588</TotalTime>
  <Words>1636</Words>
  <Application>Microsoft Office PowerPoint</Application>
  <PresentationFormat>On-screen Show (4:3)</PresentationFormat>
  <Paragraphs>399</Paragraphs>
  <Slides>52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2_Office Theme</vt:lpstr>
      <vt:lpstr>template</vt:lpstr>
      <vt:lpstr>Custom Design</vt:lpstr>
      <vt:lpstr>Surgery of the Small Intestine</vt:lpstr>
      <vt:lpstr>Small Intestine Components</vt:lpstr>
      <vt:lpstr>Anatomical Differences between Jejunum and Ileum</vt:lpstr>
      <vt:lpstr>Vascularization</vt:lpstr>
      <vt:lpstr>Layers of the Small Intestine</vt:lpstr>
      <vt:lpstr>Physiology</vt:lpstr>
      <vt:lpstr>Crohn's Disease: Overview</vt:lpstr>
      <vt:lpstr>Crohn's Disease: Overview</vt:lpstr>
      <vt:lpstr>PowerPoint Presentation</vt:lpstr>
      <vt:lpstr> Pathological Changes in Crohn's Disease</vt:lpstr>
      <vt:lpstr> Pathological Changes in Crohn's Disease</vt:lpstr>
      <vt:lpstr>Clinical Presentation of Crohn's Disease</vt:lpstr>
      <vt:lpstr>Extraintestinal Manifestations of Crohn's Disease</vt:lpstr>
      <vt:lpstr>Physical Examination Findings in Crohn's Disease</vt:lpstr>
      <vt:lpstr>Diagnosis of Crohn's Disease</vt:lpstr>
      <vt:lpstr>Differential Diagnosis of Crohn's Disease</vt:lpstr>
      <vt:lpstr>Diagnostic Tests for Crohn's Disease</vt:lpstr>
      <vt:lpstr>Fecal Calprotectin &amp; Intestinal Inflammation</vt:lpstr>
      <vt:lpstr> Diagnostic Tools </vt:lpstr>
      <vt:lpstr> Diagnostic Tools </vt:lpstr>
      <vt:lpstr> Diagnostic Tools </vt:lpstr>
      <vt:lpstr>Treatment Options for Intestinal Disorders</vt:lpstr>
      <vt:lpstr>Surgical Intervention</vt:lpstr>
      <vt:lpstr>Crohn's Disease</vt:lpstr>
      <vt:lpstr>Crohn's Disease</vt:lpstr>
      <vt:lpstr>Crohn's Disease</vt:lpstr>
      <vt:lpstr>Neoplasms of the Small Intestine</vt:lpstr>
      <vt:lpstr>Diagnostics</vt:lpstr>
      <vt:lpstr>Benign Tumors</vt:lpstr>
      <vt:lpstr>PowerPoint Presentation</vt:lpstr>
      <vt:lpstr>Benign Tumors of the Small Intestine</vt:lpstr>
      <vt:lpstr>Benign Tumors of the Small Intestine</vt:lpstr>
      <vt:lpstr>Treatment of Benign Tumors in the Small Intestine</vt:lpstr>
      <vt:lpstr>Malignant Tumors of the Small Intestine</vt:lpstr>
      <vt:lpstr>Malignant Tumors of the Small Intestine - Symptoms</vt:lpstr>
      <vt:lpstr>Adenocarcinoma of the Small Intestine</vt:lpstr>
      <vt:lpstr>PowerPoint Presentation</vt:lpstr>
      <vt:lpstr>PowerPoint Presentation</vt:lpstr>
      <vt:lpstr>Carcinoid of the Small Intestine</vt:lpstr>
      <vt:lpstr>PowerPoint Presentation</vt:lpstr>
      <vt:lpstr>PowerPoint Presentation</vt:lpstr>
      <vt:lpstr>PowerPoint Presentation</vt:lpstr>
      <vt:lpstr>Lymphoma of the Small Intestine</vt:lpstr>
      <vt:lpstr>PowerPoint Presentation</vt:lpstr>
      <vt:lpstr>Small Intestinal Sarcoma</vt:lpstr>
      <vt:lpstr>Meckel's Diverticulum </vt:lpstr>
      <vt:lpstr>PowerPoint Presentation</vt:lpstr>
      <vt:lpstr>Meckel's Diverticulum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vekac</dc:title>
  <dc:creator>Korisnik</dc:creator>
  <cp:lastModifiedBy>abc</cp:lastModifiedBy>
  <cp:revision>139</cp:revision>
  <dcterms:created xsi:type="dcterms:W3CDTF">2009-03-14T13:01:54Z</dcterms:created>
  <dcterms:modified xsi:type="dcterms:W3CDTF">2023-09-04T20:50:55Z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TC102862081033</vt:lpwstr>
  </property>
</Properties>
</file>